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9" r:id="rId5"/>
    <p:sldId id="300" r:id="rId6"/>
    <p:sldId id="327" r:id="rId7"/>
    <p:sldId id="257" r:id="rId8"/>
    <p:sldId id="258" r:id="rId9"/>
    <p:sldId id="328" r:id="rId10"/>
    <p:sldId id="275" r:id="rId11"/>
    <p:sldId id="261" r:id="rId12"/>
    <p:sldId id="276" r:id="rId13"/>
    <p:sldId id="329" r:id="rId14"/>
    <p:sldId id="33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92" userDrawn="1">
          <p15:clr>
            <a:srgbClr val="A4A3A4"/>
          </p15:clr>
        </p15:guide>
        <p15:guide id="3" pos="6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5AE172-2059-2B01-4ADA-90D1DC2F6D92}" name="Dominique Dawkins" initials="DD" userId="S::ddawkins@icma.org::473ad007-d9f7-45de-bf2b-7f5ca41845a2" providerId="AD"/>
  <p188:author id="{F4731CB1-B45A-83EF-4E2C-BDD70ED26367}" name="Raksha Vasudevan" initials="RV" userId="S::rvasudevan@icma.org::f70e8d74-4a1b-44fb-b938-e688de4eb297" providerId="AD"/>
  <p188:author id="{FFC559C5-C164-5B5B-7405-F3D4E4A4C4D9}" name="Emily Sparks" initials="ES" userId="S::esparks@icma.org::556b8b05-6926-4cce-9739-670031b809b6" providerId="AD"/>
  <p188:author id="{97F9B3DD-1FCB-10AE-146A-635E4D35077C}" name="KIRIE SAMUELS" initials="KS" userId="d7e21ecfe69b77d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DE0"/>
    <a:srgbClr val="8FCC85"/>
    <a:srgbClr val="C3DCF1"/>
    <a:srgbClr val="FEE38A"/>
    <a:srgbClr val="FFDF73"/>
    <a:srgbClr val="93C48F"/>
    <a:srgbClr val="CDE1F4"/>
    <a:srgbClr val="C7E5C3"/>
    <a:srgbClr val="7BA3D2"/>
    <a:srgbClr val="B3B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CD25F-A0C9-479A-8388-8E83832D5C27}" v="14" dt="2024-08-06T21:17:46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>
        <p:guide orient="horz" pos="2160"/>
        <p:guide pos="792"/>
        <p:guide pos="68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ksha Vasudevan" userId="f70e8d74-4a1b-44fb-b938-e688de4eb297" providerId="ADAL" clId="{5EACD25F-A0C9-479A-8388-8E83832D5C27}"/>
    <pc:docChg chg="undo custSel addSld delSld modSld">
      <pc:chgData name="Raksha Vasudevan" userId="f70e8d74-4a1b-44fb-b938-e688de4eb297" providerId="ADAL" clId="{5EACD25F-A0C9-479A-8388-8E83832D5C27}" dt="2024-08-06T21:17:49.680" v="196" actId="47"/>
      <pc:docMkLst>
        <pc:docMk/>
      </pc:docMkLst>
      <pc:sldChg chg="del">
        <pc:chgData name="Raksha Vasudevan" userId="f70e8d74-4a1b-44fb-b938-e688de4eb297" providerId="ADAL" clId="{5EACD25F-A0C9-479A-8388-8E83832D5C27}" dt="2024-08-06T21:15:43.318" v="171" actId="47"/>
        <pc:sldMkLst>
          <pc:docMk/>
          <pc:sldMk cId="881821277" sldId="259"/>
        </pc:sldMkLst>
      </pc:sldChg>
      <pc:sldChg chg="addSp delSp modSp mod">
        <pc:chgData name="Raksha Vasudevan" userId="f70e8d74-4a1b-44fb-b938-e688de4eb297" providerId="ADAL" clId="{5EACD25F-A0C9-479A-8388-8E83832D5C27}" dt="2024-08-06T21:16:14.438" v="172" actId="207"/>
        <pc:sldMkLst>
          <pc:docMk/>
          <pc:sldMk cId="1110467563" sldId="269"/>
        </pc:sldMkLst>
        <pc:spChg chg="add del mod">
          <ac:chgData name="Raksha Vasudevan" userId="f70e8d74-4a1b-44fb-b938-e688de4eb297" providerId="ADAL" clId="{5EACD25F-A0C9-479A-8388-8E83832D5C27}" dt="2024-08-06T21:05:50.427" v="2" actId="478"/>
          <ac:spMkLst>
            <pc:docMk/>
            <pc:sldMk cId="1110467563" sldId="269"/>
            <ac:spMk id="3" creationId="{74C617DE-BDA7-B6DA-2B8F-5F7D6BB17A4F}"/>
          </ac:spMkLst>
        </pc:spChg>
        <pc:spChg chg="del">
          <ac:chgData name="Raksha Vasudevan" userId="f70e8d74-4a1b-44fb-b938-e688de4eb297" providerId="ADAL" clId="{5EACD25F-A0C9-479A-8388-8E83832D5C27}" dt="2024-08-06T21:05:46.306" v="0" actId="478"/>
          <ac:spMkLst>
            <pc:docMk/>
            <pc:sldMk cId="1110467563" sldId="269"/>
            <ac:spMk id="4" creationId="{4193EB35-79C8-71D6-DB30-CDCA0EBE331A}"/>
          </ac:spMkLst>
        </pc:spChg>
        <pc:spChg chg="add mod">
          <ac:chgData name="Raksha Vasudevan" userId="f70e8d74-4a1b-44fb-b938-e688de4eb297" providerId="ADAL" clId="{5EACD25F-A0C9-479A-8388-8E83832D5C27}" dt="2024-08-06T21:16:14.438" v="172" actId="207"/>
          <ac:spMkLst>
            <pc:docMk/>
            <pc:sldMk cId="1110467563" sldId="269"/>
            <ac:spMk id="5" creationId="{AD37D51A-A383-6502-F73F-9A4517748011}"/>
          </ac:spMkLst>
        </pc:spChg>
      </pc:sldChg>
      <pc:sldChg chg="addSp delSp modSp mod">
        <pc:chgData name="Raksha Vasudevan" userId="f70e8d74-4a1b-44fb-b938-e688de4eb297" providerId="ADAL" clId="{5EACD25F-A0C9-479A-8388-8E83832D5C27}" dt="2024-08-06T21:14:06.586" v="140" actId="1076"/>
        <pc:sldMkLst>
          <pc:docMk/>
          <pc:sldMk cId="2628735251" sldId="274"/>
        </pc:sldMkLst>
        <pc:spChg chg="add mod">
          <ac:chgData name="Raksha Vasudevan" userId="f70e8d74-4a1b-44fb-b938-e688de4eb297" providerId="ADAL" clId="{5EACD25F-A0C9-479A-8388-8E83832D5C27}" dt="2024-08-06T21:14:02.658" v="139" actId="207"/>
          <ac:spMkLst>
            <pc:docMk/>
            <pc:sldMk cId="2628735251" sldId="274"/>
            <ac:spMk id="2" creationId="{15EE7297-5C56-14B3-8164-D3800612FDD9}"/>
          </ac:spMkLst>
        </pc:spChg>
        <pc:spChg chg="del">
          <ac:chgData name="Raksha Vasudevan" userId="f70e8d74-4a1b-44fb-b938-e688de4eb297" providerId="ADAL" clId="{5EACD25F-A0C9-479A-8388-8E83832D5C27}" dt="2024-08-06T21:11:23.372" v="85" actId="478"/>
          <ac:spMkLst>
            <pc:docMk/>
            <pc:sldMk cId="2628735251" sldId="274"/>
            <ac:spMk id="212" creationId="{6EDD70A8-09BB-ABFE-CAE9-DF7003D0EF31}"/>
          </ac:spMkLst>
        </pc:spChg>
        <pc:picChg chg="add mod">
          <ac:chgData name="Raksha Vasudevan" userId="f70e8d74-4a1b-44fb-b938-e688de4eb297" providerId="ADAL" clId="{5EACD25F-A0C9-479A-8388-8E83832D5C27}" dt="2024-08-06T21:14:06.586" v="140" actId="1076"/>
          <ac:picMkLst>
            <pc:docMk/>
            <pc:sldMk cId="2628735251" sldId="274"/>
            <ac:picMk id="3" creationId="{FB7730A0-E593-5199-8745-FDC2B07D7866}"/>
          </ac:picMkLst>
        </pc:picChg>
      </pc:sldChg>
      <pc:sldChg chg="add">
        <pc:chgData name="Raksha Vasudevan" userId="f70e8d74-4a1b-44fb-b938-e688de4eb297" providerId="ADAL" clId="{5EACD25F-A0C9-479A-8388-8E83832D5C27}" dt="2024-08-06T21:06:20.100" v="7"/>
        <pc:sldMkLst>
          <pc:docMk/>
          <pc:sldMk cId="797418672" sldId="300"/>
        </pc:sldMkLst>
      </pc:sldChg>
      <pc:sldChg chg="delSp modSp add del mod">
        <pc:chgData name="Raksha Vasudevan" userId="f70e8d74-4a1b-44fb-b938-e688de4eb297" providerId="ADAL" clId="{5EACD25F-A0C9-479A-8388-8E83832D5C27}" dt="2024-08-06T21:17:49.680" v="196" actId="47"/>
        <pc:sldMkLst>
          <pc:docMk/>
          <pc:sldMk cId="3526699030" sldId="305"/>
        </pc:sldMkLst>
        <pc:spChg chg="del mod">
          <ac:chgData name="Raksha Vasudevan" userId="f70e8d74-4a1b-44fb-b938-e688de4eb297" providerId="ADAL" clId="{5EACD25F-A0C9-479A-8388-8E83832D5C27}" dt="2024-08-06T21:17:12.277" v="191" actId="21"/>
          <ac:spMkLst>
            <pc:docMk/>
            <pc:sldMk cId="3526699030" sldId="305"/>
            <ac:spMk id="8" creationId="{720A8296-1FEF-39E2-AD1C-69A04E2D36E9}"/>
          </ac:spMkLst>
        </pc:spChg>
        <pc:grpChg chg="del mod">
          <ac:chgData name="Raksha Vasudevan" userId="f70e8d74-4a1b-44fb-b938-e688de4eb297" providerId="ADAL" clId="{5EACD25F-A0C9-479A-8388-8E83832D5C27}" dt="2024-08-06T21:17:12.277" v="191" actId="21"/>
          <ac:grpSpMkLst>
            <pc:docMk/>
            <pc:sldMk cId="3526699030" sldId="305"/>
            <ac:grpSpMk id="6" creationId="{7C30EB61-E7B8-80D1-3A94-6A4BF1C59625}"/>
          </ac:grpSpMkLst>
        </pc:grpChg>
      </pc:sldChg>
      <pc:sldChg chg="add">
        <pc:chgData name="Raksha Vasudevan" userId="f70e8d74-4a1b-44fb-b938-e688de4eb297" providerId="ADAL" clId="{5EACD25F-A0C9-479A-8388-8E83832D5C27}" dt="2024-08-06T21:06:20.100" v="7"/>
        <pc:sldMkLst>
          <pc:docMk/>
          <pc:sldMk cId="4176049669" sldId="327"/>
        </pc:sldMkLst>
      </pc:sldChg>
      <pc:sldChg chg="addSp delSp modSp add mod">
        <pc:chgData name="Raksha Vasudevan" userId="f70e8d74-4a1b-44fb-b938-e688de4eb297" providerId="ADAL" clId="{5EACD25F-A0C9-479A-8388-8E83832D5C27}" dt="2024-08-06T21:15:40.355" v="170"/>
        <pc:sldMkLst>
          <pc:docMk/>
          <pc:sldMk cId="369453891" sldId="328"/>
        </pc:sldMkLst>
        <pc:spChg chg="add del mod">
          <ac:chgData name="Raksha Vasudevan" userId="f70e8d74-4a1b-44fb-b938-e688de4eb297" providerId="ADAL" clId="{5EACD25F-A0C9-479A-8388-8E83832D5C27}" dt="2024-08-06T21:15:21.150" v="167" actId="478"/>
          <ac:spMkLst>
            <pc:docMk/>
            <pc:sldMk cId="369453891" sldId="328"/>
            <ac:spMk id="4" creationId="{44E138C7-8F3D-4B36-1AF7-75337F5644EA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5" creationId="{228B25DB-0505-89BC-F91D-C3F09FA8B8A7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7" creationId="{A53CB453-B296-AB24-1F52-DA22A14A4D9B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9" creationId="{7F09FA08-33F6-6773-E786-7B43E56CDD41}"/>
          </ac:spMkLst>
        </pc:spChg>
        <pc:spChg chg="del">
          <ac:chgData name="Raksha Vasudevan" userId="f70e8d74-4a1b-44fb-b938-e688de4eb297" providerId="ADAL" clId="{5EACD25F-A0C9-479A-8388-8E83832D5C27}" dt="2024-08-06T21:15:22.401" v="168" actId="478"/>
          <ac:spMkLst>
            <pc:docMk/>
            <pc:sldMk cId="369453891" sldId="328"/>
            <ac:spMk id="10" creationId="{3F94B09E-737A-A99C-114B-7A08AA8D2008}"/>
          </ac:spMkLst>
        </pc:spChg>
        <pc:spChg chg="del">
          <ac:chgData name="Raksha Vasudevan" userId="f70e8d74-4a1b-44fb-b938-e688de4eb297" providerId="ADAL" clId="{5EACD25F-A0C9-479A-8388-8E83832D5C27}" dt="2024-08-06T21:15:24.114" v="169" actId="478"/>
          <ac:spMkLst>
            <pc:docMk/>
            <pc:sldMk cId="369453891" sldId="328"/>
            <ac:spMk id="11" creationId="{593B9B94-CABB-DEA2-AD68-9D2D4AC887DB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2" creationId="{7525BB1B-EF71-474A-6479-C150795F4786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3" creationId="{42B47E9D-E586-7F2E-D1E9-67B8F7F8D36F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4" creationId="{659F35A0-DB24-3A61-0F31-A38B0C7FFB92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5" creationId="{32AF4568-96A4-C28A-2BB7-697973F9A23B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6" creationId="{6D54F407-7C8F-6F8E-91C7-84366224D606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18" creationId="{63F29C9A-C4A7-47CB-9BC4-DAA5B8A8CE29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29" creationId="{F8C77933-D43F-9592-18ED-7DF0423096E1}"/>
          </ac:spMkLst>
        </pc:spChg>
        <pc:spChg chg="add mod">
          <ac:chgData name="Raksha Vasudevan" userId="f70e8d74-4a1b-44fb-b938-e688de4eb297" providerId="ADAL" clId="{5EACD25F-A0C9-479A-8388-8E83832D5C27}" dt="2024-08-06T21:15:40.355" v="170"/>
          <ac:spMkLst>
            <pc:docMk/>
            <pc:sldMk cId="369453891" sldId="328"/>
            <ac:spMk id="34" creationId="{74736BA5-4F8C-D109-0F21-A9C38E492981}"/>
          </ac:spMkLst>
        </pc:spChg>
        <pc:grpChg chg="del">
          <ac:chgData name="Raksha Vasudevan" userId="f70e8d74-4a1b-44fb-b938-e688de4eb297" providerId="ADAL" clId="{5EACD25F-A0C9-479A-8388-8E83832D5C27}" dt="2024-08-06T21:15:19.185" v="165" actId="478"/>
          <ac:grpSpMkLst>
            <pc:docMk/>
            <pc:sldMk cId="369453891" sldId="328"/>
            <ac:grpSpMk id="6" creationId="{D36798D8-5104-B7B4-D70D-C224794449EA}"/>
          </ac:grpSpMkLst>
        </pc:grpChg>
        <pc:picChg chg="del">
          <ac:chgData name="Raksha Vasudevan" userId="f70e8d74-4a1b-44fb-b938-e688de4eb297" providerId="ADAL" clId="{5EACD25F-A0C9-479A-8388-8E83832D5C27}" dt="2024-08-06T21:15:19.677" v="166" actId="478"/>
          <ac:picMkLst>
            <pc:docMk/>
            <pc:sldMk cId="369453891" sldId="328"/>
            <ac:picMk id="8" creationId="{AAFAEFEE-5477-5495-BBD3-1B618D3EA88C}"/>
          </ac:picMkLst>
        </pc:picChg>
        <pc:picChg chg="add mod">
          <ac:chgData name="Raksha Vasudevan" userId="f70e8d74-4a1b-44fb-b938-e688de4eb297" providerId="ADAL" clId="{5EACD25F-A0C9-479A-8388-8E83832D5C27}" dt="2024-08-06T21:15:40.355" v="170"/>
          <ac:picMkLst>
            <pc:docMk/>
            <pc:sldMk cId="369453891" sldId="328"/>
            <ac:picMk id="30" creationId="{80833AF1-E1C4-5869-F03C-BEDB18C09DBB}"/>
          </ac:picMkLst>
        </pc:picChg>
        <pc:picChg chg="add mod">
          <ac:chgData name="Raksha Vasudevan" userId="f70e8d74-4a1b-44fb-b938-e688de4eb297" providerId="ADAL" clId="{5EACD25F-A0C9-479A-8388-8E83832D5C27}" dt="2024-08-06T21:15:40.355" v="170"/>
          <ac:picMkLst>
            <pc:docMk/>
            <pc:sldMk cId="369453891" sldId="328"/>
            <ac:picMk id="31" creationId="{6CCF97E2-CEAF-2839-DCCF-0E2EF3B72834}"/>
          </ac:picMkLst>
        </pc:picChg>
        <pc:picChg chg="add mod">
          <ac:chgData name="Raksha Vasudevan" userId="f70e8d74-4a1b-44fb-b938-e688de4eb297" providerId="ADAL" clId="{5EACD25F-A0C9-479A-8388-8E83832D5C27}" dt="2024-08-06T21:15:40.355" v="170"/>
          <ac:picMkLst>
            <pc:docMk/>
            <pc:sldMk cId="369453891" sldId="328"/>
            <ac:picMk id="32" creationId="{B157AD42-862D-BD07-2B94-F2B4439F2D43}"/>
          </ac:picMkLst>
        </pc:picChg>
        <pc:picChg chg="add mod">
          <ac:chgData name="Raksha Vasudevan" userId="f70e8d74-4a1b-44fb-b938-e688de4eb297" providerId="ADAL" clId="{5EACD25F-A0C9-479A-8388-8E83832D5C27}" dt="2024-08-06T21:15:40.355" v="170"/>
          <ac:picMkLst>
            <pc:docMk/>
            <pc:sldMk cId="369453891" sldId="328"/>
            <ac:picMk id="33" creationId="{98CA63D5-2E51-C9C3-57ED-CD75A3C5DE99}"/>
          </ac:picMkLst>
        </pc:picChg>
      </pc:sldChg>
      <pc:sldChg chg="addSp delSp modSp add del mod">
        <pc:chgData name="Raksha Vasudevan" userId="f70e8d74-4a1b-44fb-b938-e688de4eb297" providerId="ADAL" clId="{5EACD25F-A0C9-479A-8388-8E83832D5C27}" dt="2024-08-06T21:09:50.583" v="84" actId="47"/>
        <pc:sldMkLst>
          <pc:docMk/>
          <pc:sldMk cId="2352056402" sldId="328"/>
        </pc:sldMkLst>
        <pc:spChg chg="del">
          <ac:chgData name="Raksha Vasudevan" userId="f70e8d74-4a1b-44fb-b938-e688de4eb297" providerId="ADAL" clId="{5EACD25F-A0C9-479A-8388-8E83832D5C27}" dt="2024-08-06T21:08:01.660" v="10" actId="478"/>
          <ac:spMkLst>
            <pc:docMk/>
            <pc:sldMk cId="2352056402" sldId="328"/>
            <ac:spMk id="13" creationId="{A302FE45-6A85-CD6D-C53C-E9C50308B461}"/>
          </ac:spMkLst>
        </pc:spChg>
        <pc:spChg chg="add mod">
          <ac:chgData name="Raksha Vasudevan" userId="f70e8d74-4a1b-44fb-b938-e688de4eb297" providerId="ADAL" clId="{5EACD25F-A0C9-479A-8388-8E83832D5C27}" dt="2024-08-06T21:08:31.517" v="20" actId="20577"/>
          <ac:spMkLst>
            <pc:docMk/>
            <pc:sldMk cId="2352056402" sldId="328"/>
            <ac:spMk id="14" creationId="{D39540A9-E2F8-06F7-2A2A-24DA6197A973}"/>
          </ac:spMkLst>
        </pc:spChg>
        <pc:spChg chg="add mod">
          <ac:chgData name="Raksha Vasudevan" userId="f70e8d74-4a1b-44fb-b938-e688de4eb297" providerId="ADAL" clId="{5EACD25F-A0C9-479A-8388-8E83832D5C27}" dt="2024-08-06T21:08:58.376" v="77" actId="1035"/>
          <ac:spMkLst>
            <pc:docMk/>
            <pc:sldMk cId="2352056402" sldId="328"/>
            <ac:spMk id="17" creationId="{AD6E8D5E-7FE6-2B22-2762-78633DF82E90}"/>
          </ac:spMkLst>
        </pc:spChg>
        <pc:grpChg chg="add mod">
          <ac:chgData name="Raksha Vasudevan" userId="f70e8d74-4a1b-44fb-b938-e688de4eb297" providerId="ADAL" clId="{5EACD25F-A0C9-479A-8388-8E83832D5C27}" dt="2024-08-06T21:08:46.683" v="23" actId="14100"/>
          <ac:grpSpMkLst>
            <pc:docMk/>
            <pc:sldMk cId="2352056402" sldId="328"/>
            <ac:grpSpMk id="18" creationId="{0BA9671B-1C6D-38AA-D4F0-8035F8CBEE18}"/>
          </ac:grpSpMkLst>
        </pc:grpChg>
        <pc:grpChg chg="del">
          <ac:chgData name="Raksha Vasudevan" userId="f70e8d74-4a1b-44fb-b938-e688de4eb297" providerId="ADAL" clId="{5EACD25F-A0C9-479A-8388-8E83832D5C27}" dt="2024-08-06T21:08:02.431" v="11" actId="478"/>
          <ac:grpSpMkLst>
            <pc:docMk/>
            <pc:sldMk cId="2352056402" sldId="328"/>
            <ac:grpSpMk id="24" creationId="{874497C0-AB9F-5885-8581-0FC8E7764A2F}"/>
          </ac:grpSpMkLst>
        </pc:grpChg>
        <pc:picChg chg="del">
          <ac:chgData name="Raksha Vasudevan" userId="f70e8d74-4a1b-44fb-b938-e688de4eb297" providerId="ADAL" clId="{5EACD25F-A0C9-479A-8388-8E83832D5C27}" dt="2024-08-06T21:08:04.805" v="12" actId="478"/>
          <ac:picMkLst>
            <pc:docMk/>
            <pc:sldMk cId="2352056402" sldId="328"/>
            <ac:picMk id="5" creationId="{E972BFD7-4B3D-209E-7344-7BEC202015A2}"/>
          </ac:picMkLst>
        </pc:picChg>
        <pc:picChg chg="mod">
          <ac:chgData name="Raksha Vasudevan" userId="f70e8d74-4a1b-44fb-b938-e688de4eb297" providerId="ADAL" clId="{5EACD25F-A0C9-479A-8388-8E83832D5C27}" dt="2024-08-06T21:08:41.994" v="21"/>
          <ac:picMkLst>
            <pc:docMk/>
            <pc:sldMk cId="2352056402" sldId="328"/>
            <ac:picMk id="19" creationId="{618615F5-90E2-3000-B36F-28F0865ACE77}"/>
          </ac:picMkLst>
        </pc:picChg>
        <pc:picChg chg="mod">
          <ac:chgData name="Raksha Vasudevan" userId="f70e8d74-4a1b-44fb-b938-e688de4eb297" providerId="ADAL" clId="{5EACD25F-A0C9-479A-8388-8E83832D5C27}" dt="2024-08-06T21:08:41.994" v="21"/>
          <ac:picMkLst>
            <pc:docMk/>
            <pc:sldMk cId="2352056402" sldId="328"/>
            <ac:picMk id="20" creationId="{176B2495-4550-9203-B3B7-ED59F4C2D033}"/>
          </ac:picMkLst>
        </pc:picChg>
        <pc:picChg chg="mod">
          <ac:chgData name="Raksha Vasudevan" userId="f70e8d74-4a1b-44fb-b938-e688de4eb297" providerId="ADAL" clId="{5EACD25F-A0C9-479A-8388-8E83832D5C27}" dt="2024-08-06T21:08:41.994" v="21"/>
          <ac:picMkLst>
            <pc:docMk/>
            <pc:sldMk cId="2352056402" sldId="328"/>
            <ac:picMk id="21" creationId="{FA2AA3E7-87F7-1452-7EF2-779191A03F23}"/>
          </ac:picMkLst>
        </pc:picChg>
        <pc:picChg chg="mod">
          <ac:chgData name="Raksha Vasudevan" userId="f70e8d74-4a1b-44fb-b938-e688de4eb297" providerId="ADAL" clId="{5EACD25F-A0C9-479A-8388-8E83832D5C27}" dt="2024-08-06T21:08:41.994" v="21"/>
          <ac:picMkLst>
            <pc:docMk/>
            <pc:sldMk cId="2352056402" sldId="328"/>
            <ac:picMk id="22" creationId="{A2E77840-E586-8E51-B9D2-B990F4BDB475}"/>
          </ac:picMkLst>
        </pc:picChg>
      </pc:sldChg>
      <pc:sldChg chg="addSp delSp modSp add mod">
        <pc:chgData name="Raksha Vasudevan" userId="f70e8d74-4a1b-44fb-b938-e688de4eb297" providerId="ADAL" clId="{5EACD25F-A0C9-479A-8388-8E83832D5C27}" dt="2024-08-06T21:17:24.222" v="194" actId="1076"/>
        <pc:sldMkLst>
          <pc:docMk/>
          <pc:sldMk cId="2218265665" sldId="329"/>
        </pc:sldMkLst>
        <pc:spChg chg="add mod">
          <ac:chgData name="Raksha Vasudevan" userId="f70e8d74-4a1b-44fb-b938-e688de4eb297" providerId="ADAL" clId="{5EACD25F-A0C9-479A-8388-8E83832D5C27}" dt="2024-08-06T21:17:19.747" v="193" actId="1076"/>
          <ac:spMkLst>
            <pc:docMk/>
            <pc:sldMk cId="2218265665" sldId="329"/>
            <ac:spMk id="3" creationId="{720A8296-1FEF-39E2-AD1C-69A04E2D36E9}"/>
          </ac:spMkLst>
        </pc:spChg>
        <pc:spChg chg="mod">
          <ac:chgData name="Raksha Vasudevan" userId="f70e8d74-4a1b-44fb-b938-e688de4eb297" providerId="ADAL" clId="{5EACD25F-A0C9-479A-8388-8E83832D5C27}" dt="2024-08-06T21:17:04.625" v="190" actId="20577"/>
          <ac:spMkLst>
            <pc:docMk/>
            <pc:sldMk cId="2218265665" sldId="329"/>
            <ac:spMk id="13" creationId="{A302FE45-6A85-CD6D-C53C-E9C50308B461}"/>
          </ac:spMkLst>
        </pc:spChg>
        <pc:grpChg chg="add mod">
          <ac:chgData name="Raksha Vasudevan" userId="f70e8d74-4a1b-44fb-b938-e688de4eb297" providerId="ADAL" clId="{5EACD25F-A0C9-479A-8388-8E83832D5C27}" dt="2024-08-06T21:17:24.222" v="194" actId="1076"/>
          <ac:grpSpMkLst>
            <pc:docMk/>
            <pc:sldMk cId="2218265665" sldId="329"/>
            <ac:grpSpMk id="14" creationId="{7C30EB61-E7B8-80D1-3A94-6A4BF1C59625}"/>
          </ac:grpSpMkLst>
        </pc:grpChg>
        <pc:grpChg chg="del">
          <ac:chgData name="Raksha Vasudevan" userId="f70e8d74-4a1b-44fb-b938-e688de4eb297" providerId="ADAL" clId="{5EACD25F-A0C9-479A-8388-8E83832D5C27}" dt="2024-08-06T21:16:47.171" v="175" actId="478"/>
          <ac:grpSpMkLst>
            <pc:docMk/>
            <pc:sldMk cId="2218265665" sldId="329"/>
            <ac:grpSpMk id="24" creationId="{874497C0-AB9F-5885-8581-0FC8E7764A2F}"/>
          </ac:grpSpMkLst>
        </pc:grpChg>
        <pc:picChg chg="del">
          <ac:chgData name="Raksha Vasudevan" userId="f70e8d74-4a1b-44fb-b938-e688de4eb297" providerId="ADAL" clId="{5EACD25F-A0C9-479A-8388-8E83832D5C27}" dt="2024-08-06T21:16:43.389" v="174" actId="478"/>
          <ac:picMkLst>
            <pc:docMk/>
            <pc:sldMk cId="2218265665" sldId="329"/>
            <ac:picMk id="5" creationId="{E972BFD7-4B3D-209E-7344-7BEC202015A2}"/>
          </ac:picMkLst>
        </pc:picChg>
        <pc:picChg chg="mod">
          <ac:chgData name="Raksha Vasudevan" userId="f70e8d74-4a1b-44fb-b938-e688de4eb297" providerId="ADAL" clId="{5EACD25F-A0C9-479A-8388-8E83832D5C27}" dt="2024-08-06T21:17:13.944" v="192"/>
          <ac:picMkLst>
            <pc:docMk/>
            <pc:sldMk cId="2218265665" sldId="329"/>
            <ac:picMk id="17" creationId="{9E0A383B-931B-5358-DC2B-8E63A8BEF31D}"/>
          </ac:picMkLst>
        </pc:picChg>
        <pc:picChg chg="mod">
          <ac:chgData name="Raksha Vasudevan" userId="f70e8d74-4a1b-44fb-b938-e688de4eb297" providerId="ADAL" clId="{5EACD25F-A0C9-479A-8388-8E83832D5C27}" dt="2024-08-06T21:17:13.944" v="192"/>
          <ac:picMkLst>
            <pc:docMk/>
            <pc:sldMk cId="2218265665" sldId="329"/>
            <ac:picMk id="18" creationId="{C5BCB61A-EE9E-7648-ED1B-567AA5B5FDB9}"/>
          </ac:picMkLst>
        </pc:picChg>
        <pc:picChg chg="mod">
          <ac:chgData name="Raksha Vasudevan" userId="f70e8d74-4a1b-44fb-b938-e688de4eb297" providerId="ADAL" clId="{5EACD25F-A0C9-479A-8388-8E83832D5C27}" dt="2024-08-06T21:17:13.944" v="192"/>
          <ac:picMkLst>
            <pc:docMk/>
            <pc:sldMk cId="2218265665" sldId="329"/>
            <ac:picMk id="19" creationId="{4B7B4912-63CE-6FC1-EDDA-5EBEC60F7CA8}"/>
          </ac:picMkLst>
        </pc:picChg>
        <pc:picChg chg="mod">
          <ac:chgData name="Raksha Vasudevan" userId="f70e8d74-4a1b-44fb-b938-e688de4eb297" providerId="ADAL" clId="{5EACD25F-A0C9-479A-8388-8E83832D5C27}" dt="2024-08-06T21:17:13.944" v="192"/>
          <ac:picMkLst>
            <pc:docMk/>
            <pc:sldMk cId="2218265665" sldId="329"/>
            <ac:picMk id="20" creationId="{A6F3CD09-D678-0E76-90BE-8225410A620F}"/>
          </ac:picMkLst>
        </pc:picChg>
      </pc:sldChg>
      <pc:sldChg chg="add">
        <pc:chgData name="Raksha Vasudevan" userId="f70e8d74-4a1b-44fb-b938-e688de4eb297" providerId="ADAL" clId="{5EACD25F-A0C9-479A-8388-8E83832D5C27}" dt="2024-08-06T21:17:46.715" v="195"/>
        <pc:sldMkLst>
          <pc:docMk/>
          <pc:sldMk cId="2832673305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EAAF1-3F8A-0042-AC48-0E5E78F7DCD6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E9B6-2998-7844-A97B-3907EE73B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4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ICMA is a more than 100 year old organization with a legacy of the development of professional local government, including the fostering of generations of managers grounded in ethics, leadership and the promotion of leading practices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 12,000 members representing all 50 states and over 30 countries (Nigeria, Japan, </a:t>
            </a:r>
            <a:r>
              <a:rPr lang="en-US" sz="1200" dirty="0">
                <a:latin typeface="Helvetica"/>
                <a:cs typeface="Helvetica"/>
              </a:rPr>
              <a:t>Canada, Australia, New Zealand, UK, just to name a few). ICMA also has 30 international city management affiliate associations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87AA-FEE2-4B44-8353-42C1595734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A1E0C-6DE8-4E9F-9526-FB5BCBA2A2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2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5E9B6-2998-7844-A97B-3907EE73BB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5E9B6-2998-7844-A97B-3907EE73BB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5E9B6-2998-7844-A97B-3907EE73BB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A6893-FF41-8CA2-4165-B2D21C17D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C6499-35F5-4C23-9B66-54D95815B9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5588" y="1598352"/>
            <a:ext cx="5553207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 Page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7D4C4-E69A-181F-6726-256DB0B22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5589" y="4158640"/>
            <a:ext cx="5553206" cy="1299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08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56D9-156F-8327-0032-1D6FF8E8A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6"/>
            <a:ext cx="12191996" cy="686514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BE8F2-1B75-D2F5-AAE3-7BCABEFC9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3" y="751561"/>
            <a:ext cx="5004692" cy="5569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1AEFE-30A4-5D51-C15C-CF9E33E57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870" y="751562"/>
            <a:ext cx="5001517" cy="925259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974AB-57DF-654C-6E1E-E13CA5800A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53870" y="2217107"/>
            <a:ext cx="5001517" cy="4104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51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505AC2E-7C92-1DB8-7E83-FF4B951D4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A56F72-187E-3380-569B-8F9F4A39F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54450"/>
            <a:ext cx="4266243" cy="11333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3F66E9-B657-FA21-E3C6-D494E5E61A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4404"/>
            <a:ext cx="4266243" cy="190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65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CE383DC-ED9B-7315-C826-546296CDA3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86FDBC-A4FC-D617-F5A3-1C66B715A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54450"/>
            <a:ext cx="4266243" cy="113330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67E66D-63AC-5DF7-FEC8-74EF90DE2D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284404"/>
            <a:ext cx="4266243" cy="190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24995EB-B5D3-1556-AA18-6FAD1D71A9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475" y="2689265"/>
            <a:ext cx="4517105" cy="147947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45FCFE-C534-B906-8DCB-CA073D95F392}"/>
              </a:ext>
            </a:extLst>
          </p:cNvPr>
          <p:cNvCxnSpPr>
            <a:cxnSpLocks/>
          </p:cNvCxnSpPr>
          <p:nvPr userDrawn="1"/>
        </p:nvCxnSpPr>
        <p:spPr>
          <a:xfrm>
            <a:off x="6139888" y="2689265"/>
            <a:ext cx="0" cy="14794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Picture Placeholder 6">
            <a:extLst>
              <a:ext uri="{FF2B5EF4-FFF2-40B4-BE49-F238E27FC236}">
                <a16:creationId xmlns:a16="http://schemas.microsoft.com/office/drawing/2014/main" id="{F2E586BF-1B9E-84B4-5809-92C4D54875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46196" y="2689265"/>
            <a:ext cx="4517103" cy="14794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400" b="0" i="0">
                <a:latin typeface="Montserrat Light" pitchFamily="2" charset="77"/>
              </a:defRPr>
            </a:lvl1pPr>
          </a:lstStyle>
          <a:p>
            <a:r>
              <a:rPr lang="en-US"/>
              <a:t>Partner logo here</a:t>
            </a:r>
          </a:p>
        </p:txBody>
      </p:sp>
    </p:spTree>
    <p:extLst>
      <p:ext uri="{BB962C8B-B14F-4D97-AF65-F5344CB8AC3E}">
        <p14:creationId xmlns:p14="http://schemas.microsoft.com/office/powerpoint/2010/main" val="193124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  <p15:guide id="3" pos="696" userDrawn="1">
          <p15:clr>
            <a:srgbClr val="FBAE40"/>
          </p15:clr>
        </p15:guide>
        <p15:guide id="4" pos="70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5D6A78-B4D6-D94E-B39F-51EB8F157E36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767679">
              <a:alpha val="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9;p1">
            <a:extLst>
              <a:ext uri="{FF2B5EF4-FFF2-40B4-BE49-F238E27FC236}">
                <a16:creationId xmlns:a16="http://schemas.microsoft.com/office/drawing/2014/main" id="{F64CE12E-8223-CA02-0AE9-709423E5FE8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305" y="6019100"/>
            <a:ext cx="2200750" cy="6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;p4">
            <a:extLst>
              <a:ext uri="{FF2B5EF4-FFF2-40B4-BE49-F238E27FC236}">
                <a16:creationId xmlns:a16="http://schemas.microsoft.com/office/drawing/2014/main" id="{00662DE9-9888-B176-C8F6-350219A1DF1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546" y="6019099"/>
            <a:ext cx="1807149" cy="8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5C745C7D-EA58-FC55-BBBE-D3EB47F168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 l="124" r="124"/>
          <a:stretch/>
        </p:blipFill>
        <p:spPr>
          <a:xfrm>
            <a:off x="4148" y="150"/>
            <a:ext cx="12187852" cy="5867250"/>
          </a:xfrm>
          <a:prstGeom prst="rect">
            <a:avLst/>
          </a:prstGeom>
          <a:solidFill>
            <a:srgbClr val="28427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1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1BC62-BDDF-DAA4-C8DF-D522CA0B1D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46067"/>
            <a:ext cx="10515600" cy="231111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Section slide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A38B6-A594-3DE9-AF99-1BB804E0A5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05976"/>
            <a:ext cx="10515600" cy="190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61059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1BC62-BDDF-DAA4-C8DF-D522CA0B1D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46067"/>
            <a:ext cx="10515600" cy="231111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Section slide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A38B6-A594-3DE9-AF99-1BB804E0A5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05976"/>
            <a:ext cx="10515600" cy="190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75670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E83ADF-28B9-DB76-7B05-1E5DF151A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7" cy="6865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B8BC5-9DD9-6A1B-6197-83C470710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63D4-7CE6-B896-760B-B56CDEAE12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80328"/>
            <a:ext cx="10515600" cy="4197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ontserrat" pitchFamily="2" charset="77"/>
              </a:defRPr>
            </a:lvl1pPr>
            <a:lvl2pPr>
              <a:defRPr sz="1800">
                <a:latin typeface="Montserrat" pitchFamily="2" charset="77"/>
              </a:defRPr>
            </a:lvl2pPr>
            <a:lvl3pPr>
              <a:defRPr sz="1600">
                <a:latin typeface="Montserrat" pitchFamily="2" charset="77"/>
              </a:defRPr>
            </a:lvl3pPr>
            <a:lvl4pPr>
              <a:defRPr sz="14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r>
              <a:rPr lang="en-US"/>
              <a:t>Place holder for first level text and more first text</a:t>
            </a:r>
          </a:p>
          <a:p>
            <a:pPr lvl="1"/>
            <a:r>
              <a:rPr lang="en-US"/>
              <a:t>Place holder for second level text</a:t>
            </a:r>
          </a:p>
          <a:p>
            <a:pPr lvl="2"/>
            <a:r>
              <a:rPr lang="en-US"/>
              <a:t>Place holder for third level text</a:t>
            </a:r>
          </a:p>
          <a:p>
            <a:pPr lvl="3"/>
            <a:r>
              <a:rPr lang="en-US"/>
              <a:t>Place holder for fourth level text</a:t>
            </a:r>
          </a:p>
        </p:txBody>
      </p:sp>
    </p:spTree>
    <p:extLst>
      <p:ext uri="{BB962C8B-B14F-4D97-AF65-F5344CB8AC3E}">
        <p14:creationId xmlns:p14="http://schemas.microsoft.com/office/powerpoint/2010/main" val="116477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E83ADF-28B9-DB76-7B05-1E5DF151A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41"/>
            <a:ext cx="12191996" cy="68651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5EA1EC-20F6-5477-0C0F-93D0D2BEE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96760-DFEA-DD6B-C8F3-31357C11D9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80328"/>
            <a:ext cx="10515600" cy="4197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ontserrat" pitchFamily="2" charset="77"/>
              </a:defRPr>
            </a:lvl1pPr>
            <a:lvl2pPr>
              <a:defRPr sz="1800">
                <a:latin typeface="Montserrat" pitchFamily="2" charset="77"/>
              </a:defRPr>
            </a:lvl2pPr>
            <a:lvl3pPr>
              <a:defRPr sz="1600">
                <a:latin typeface="Montserrat" pitchFamily="2" charset="77"/>
              </a:defRPr>
            </a:lvl3pPr>
            <a:lvl4pPr>
              <a:defRPr sz="14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r>
              <a:rPr lang="en-US"/>
              <a:t>Place holder for first level text and more first text</a:t>
            </a:r>
          </a:p>
          <a:p>
            <a:pPr lvl="1"/>
            <a:r>
              <a:rPr lang="en-US"/>
              <a:t>Place holder for second level text</a:t>
            </a:r>
          </a:p>
          <a:p>
            <a:pPr lvl="2"/>
            <a:r>
              <a:rPr lang="en-US"/>
              <a:t>Place holder for third level text</a:t>
            </a:r>
          </a:p>
          <a:p>
            <a:pPr lvl="3"/>
            <a:r>
              <a:rPr lang="en-US"/>
              <a:t>Place holder for fourth level text</a:t>
            </a:r>
          </a:p>
        </p:txBody>
      </p:sp>
    </p:spTree>
    <p:extLst>
      <p:ext uri="{BB962C8B-B14F-4D97-AF65-F5344CB8AC3E}">
        <p14:creationId xmlns:p14="http://schemas.microsoft.com/office/powerpoint/2010/main" val="250776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4199B07-443B-CFD5-BBE3-1E9ACD280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635" y="5697318"/>
            <a:ext cx="911066" cy="9034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046B5F9-5C2D-B765-705D-43D43E4B9B0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9496F3-6050-CD6D-9161-86C9DAFE3067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838200" y="1780328"/>
            <a:ext cx="10515600" cy="4197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ontserrat" pitchFamily="2" charset="77"/>
              </a:defRPr>
            </a:lvl1pPr>
            <a:lvl2pPr>
              <a:defRPr sz="1800">
                <a:latin typeface="Montserrat" pitchFamily="2" charset="77"/>
              </a:defRPr>
            </a:lvl2pPr>
            <a:lvl3pPr>
              <a:defRPr sz="1600">
                <a:latin typeface="Montserrat" pitchFamily="2" charset="77"/>
              </a:defRPr>
            </a:lvl3pPr>
            <a:lvl4pPr>
              <a:defRPr sz="14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r>
              <a:rPr lang="en-US"/>
              <a:t>Place holder for first level text and more first text</a:t>
            </a:r>
          </a:p>
          <a:p>
            <a:pPr lvl="1"/>
            <a:r>
              <a:rPr lang="en-US"/>
              <a:t>Place holder for second level text</a:t>
            </a:r>
          </a:p>
          <a:p>
            <a:pPr lvl="2"/>
            <a:r>
              <a:rPr lang="en-US"/>
              <a:t>Place holder for third level text</a:t>
            </a:r>
          </a:p>
          <a:p>
            <a:pPr lvl="3"/>
            <a:r>
              <a:rPr lang="en-US"/>
              <a:t>Place holder for fourth level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1545B2-DB0C-6890-C85B-EE9467E6B3A9}"/>
              </a:ext>
            </a:extLst>
          </p:cNvPr>
          <p:cNvSpPr/>
          <p:nvPr userDrawn="1"/>
        </p:nvSpPr>
        <p:spPr>
          <a:xfrm>
            <a:off x="0" y="0"/>
            <a:ext cx="12192000" cy="198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7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A3A3397-9AFE-DE32-3D6D-BA34992DE2CE}"/>
              </a:ext>
            </a:extLst>
          </p:cNvPr>
          <p:cNvGrpSpPr/>
          <p:nvPr userDrawn="1"/>
        </p:nvGrpSpPr>
        <p:grpSpPr>
          <a:xfrm>
            <a:off x="0" y="5618941"/>
            <a:ext cx="12192000" cy="1239059"/>
            <a:chOff x="0" y="5618941"/>
            <a:chExt cx="12192000" cy="123905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A18AE9-2BB2-9A5F-D991-7C65B2D62BBB}"/>
                </a:ext>
              </a:extLst>
            </p:cNvPr>
            <p:cNvSpPr/>
            <p:nvPr userDrawn="1"/>
          </p:nvSpPr>
          <p:spPr>
            <a:xfrm>
              <a:off x="0" y="6659217"/>
              <a:ext cx="12192000" cy="1987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34199B07-443B-CFD5-BBE3-1E9ACD280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039635" y="5618941"/>
              <a:ext cx="911066" cy="903474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046B5F9-5C2D-B765-705D-43D43E4B9B0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9496F3-6050-CD6D-9161-86C9DAFE3067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838200" y="1780328"/>
            <a:ext cx="10515600" cy="4197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ontserrat" pitchFamily="2" charset="77"/>
              </a:defRPr>
            </a:lvl1pPr>
            <a:lvl2pPr>
              <a:defRPr sz="1800">
                <a:latin typeface="Montserrat" pitchFamily="2" charset="77"/>
              </a:defRPr>
            </a:lvl2pPr>
            <a:lvl3pPr>
              <a:defRPr sz="1600">
                <a:latin typeface="Montserrat" pitchFamily="2" charset="77"/>
              </a:defRPr>
            </a:lvl3pPr>
            <a:lvl4pPr>
              <a:defRPr sz="14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r>
              <a:rPr lang="en-US"/>
              <a:t>Place holder for first level text and more first text</a:t>
            </a:r>
          </a:p>
          <a:p>
            <a:pPr lvl="1"/>
            <a:r>
              <a:rPr lang="en-US"/>
              <a:t>Place holder for second level text</a:t>
            </a:r>
          </a:p>
          <a:p>
            <a:pPr lvl="2"/>
            <a:r>
              <a:rPr lang="en-US"/>
              <a:t>Place holder for third level text</a:t>
            </a:r>
          </a:p>
          <a:p>
            <a:pPr lvl="3"/>
            <a:r>
              <a:rPr lang="en-US"/>
              <a:t>Place holder for fourth level text</a:t>
            </a:r>
          </a:p>
        </p:txBody>
      </p:sp>
    </p:spTree>
    <p:extLst>
      <p:ext uri="{BB962C8B-B14F-4D97-AF65-F5344CB8AC3E}">
        <p14:creationId xmlns:p14="http://schemas.microsoft.com/office/powerpoint/2010/main" val="323051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ED7081-A515-D1BD-63A0-724F8940F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635" y="407020"/>
            <a:ext cx="911066" cy="9034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DD9BA7-ED61-2988-A7C6-430160E44C8F}"/>
              </a:ext>
            </a:extLst>
          </p:cNvPr>
          <p:cNvSpPr/>
          <p:nvPr userDrawn="1"/>
        </p:nvSpPr>
        <p:spPr>
          <a:xfrm>
            <a:off x="0" y="0"/>
            <a:ext cx="12192000" cy="198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0629BE-9DAC-ED5D-F139-33BF3E7031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7C6056-C172-CAA9-D872-45C69C4A564A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838200" y="1780328"/>
            <a:ext cx="10515600" cy="41978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ontserrat" pitchFamily="2" charset="77"/>
              </a:defRPr>
            </a:lvl1pPr>
            <a:lvl2pPr>
              <a:defRPr sz="1800">
                <a:latin typeface="Montserrat" pitchFamily="2" charset="77"/>
              </a:defRPr>
            </a:lvl2pPr>
            <a:lvl3pPr>
              <a:defRPr sz="1600">
                <a:latin typeface="Montserrat" pitchFamily="2" charset="77"/>
              </a:defRPr>
            </a:lvl3pPr>
            <a:lvl4pPr>
              <a:defRPr sz="1400">
                <a:latin typeface="Montserrat" pitchFamily="2" charset="77"/>
              </a:defRPr>
            </a:lvl4pPr>
            <a:lvl5pPr>
              <a:defRPr sz="1400">
                <a:latin typeface="Montserrat" pitchFamily="2" charset="77"/>
              </a:defRPr>
            </a:lvl5pPr>
          </a:lstStyle>
          <a:p>
            <a:r>
              <a:rPr lang="en-US"/>
              <a:t>Place holder for first level text and more first text</a:t>
            </a:r>
          </a:p>
          <a:p>
            <a:pPr lvl="1"/>
            <a:r>
              <a:rPr lang="en-US"/>
              <a:t>Place holder for second level text</a:t>
            </a:r>
          </a:p>
          <a:p>
            <a:pPr lvl="2"/>
            <a:r>
              <a:rPr lang="en-US"/>
              <a:t>Place holder for third level text</a:t>
            </a:r>
          </a:p>
          <a:p>
            <a:pPr lvl="3"/>
            <a:r>
              <a:rPr lang="en-US"/>
              <a:t>Place holder for fourth level text</a:t>
            </a:r>
          </a:p>
        </p:txBody>
      </p:sp>
    </p:spTree>
    <p:extLst>
      <p:ext uri="{BB962C8B-B14F-4D97-AF65-F5344CB8AC3E}">
        <p14:creationId xmlns:p14="http://schemas.microsoft.com/office/powerpoint/2010/main" val="245649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384DF7-7FC9-CBFE-C000-461C7B276B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6"/>
            <a:ext cx="12191997" cy="68651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D6744-EB72-3116-93E4-AC1F525337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76362"/>
            <a:ext cx="5157787" cy="701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B0B48-7839-7386-C036-60A92580ECE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1906" y="2682473"/>
            <a:ext cx="5135669" cy="31942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4B304-54C4-4018-0656-C31F6BAB5F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76362"/>
            <a:ext cx="5183188" cy="701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4EA40-EF74-565D-1D77-4C3AF1DF3E8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4426" y="2682473"/>
            <a:ext cx="5160961" cy="31942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E4965F-7872-D41D-3C63-88F5EDDC39D1}"/>
              </a:ext>
            </a:extLst>
          </p:cNvPr>
          <p:cNvSpPr txBox="1">
            <a:spLocks/>
          </p:cNvSpPr>
          <p:nvPr userDrawn="1"/>
        </p:nvSpPr>
        <p:spPr>
          <a:xfrm>
            <a:off x="838200" y="1035879"/>
            <a:ext cx="10515600" cy="510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46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44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0" r:id="rId4"/>
    <p:sldLayoutId id="2147483660" r:id="rId5"/>
    <p:sldLayoutId id="2147483654" r:id="rId6"/>
    <p:sldLayoutId id="2147483663" r:id="rId7"/>
    <p:sldLayoutId id="2147483662" r:id="rId8"/>
    <p:sldLayoutId id="2147483653" r:id="rId9"/>
    <p:sldLayoutId id="2147483657" r:id="rId10"/>
    <p:sldLayoutId id="2147483655" r:id="rId11"/>
    <p:sldLayoutId id="2147483658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vasudevan@icm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tctac@icma.org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D37D51A-A383-6502-F73F-9A4517748011}"/>
              </a:ext>
            </a:extLst>
          </p:cNvPr>
          <p:cNvSpPr txBox="1">
            <a:spLocks/>
          </p:cNvSpPr>
          <p:nvPr/>
        </p:nvSpPr>
        <p:spPr>
          <a:xfrm>
            <a:off x="762611" y="2126295"/>
            <a:ext cx="6763142" cy="28308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00" kern="100" dirty="0">
                <a:ea typeface="Aptos" panose="020B0004020202020204" pitchFamily="34" charset="0"/>
                <a:cs typeface="Times New Roman"/>
              </a:rPr>
              <a:t>Environmental Justice Thriving Communities Technical Assistance Center (EJ TCTAC) Program</a:t>
            </a:r>
            <a:br>
              <a:rPr lang="en-US" sz="3400" kern="100" dirty="0">
                <a:ea typeface="Aptos" panose="020B0004020202020204" pitchFamily="34" charset="0"/>
                <a:cs typeface="Times New Roman"/>
              </a:rPr>
            </a:br>
            <a:br>
              <a:rPr lang="en-US" sz="3400" kern="100" dirty="0">
                <a:ea typeface="Aptos" panose="020B0004020202020204" pitchFamily="34" charset="0"/>
                <a:cs typeface="Times New Roman"/>
              </a:rPr>
            </a:br>
            <a:r>
              <a:rPr lang="en-US" sz="2000" kern="100" dirty="0">
                <a:ea typeface="Aptos" panose="020B0004020202020204" pitchFamily="34" charset="0"/>
                <a:cs typeface="Times New Roman"/>
              </a:rPr>
              <a:t>Raksha Vasudevan, PhD</a:t>
            </a:r>
          </a:p>
          <a:p>
            <a:pPr>
              <a:lnSpc>
                <a:spcPct val="100000"/>
              </a:lnSpc>
            </a:pPr>
            <a:r>
              <a:rPr lang="en-US" sz="2000" kern="100" dirty="0">
                <a:ea typeface="Aptos" panose="020B0004020202020204" pitchFamily="34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rvasudevan@icma.org</a:t>
            </a:r>
            <a:r>
              <a:rPr lang="en-US" sz="2000" kern="100" dirty="0">
                <a:ea typeface="Aptos" panose="020B0004020202020204" pitchFamily="34" charset="0"/>
                <a:cs typeface="Times New Roman"/>
              </a:rPr>
              <a:t> </a:t>
            </a:r>
            <a:br>
              <a:rPr lang="en-US" sz="2000" kern="100" dirty="0">
                <a:ea typeface="Aptos" panose="020B0004020202020204" pitchFamily="34" charset="0"/>
                <a:cs typeface="Times New Roman"/>
              </a:rPr>
            </a:br>
            <a:r>
              <a:rPr lang="en-US" sz="1800" kern="100" dirty="0">
                <a:ea typeface="Aptos" panose="020B0004020202020204" pitchFamily="34" charset="0"/>
                <a:cs typeface="Times New Roman"/>
              </a:rPr>
              <a:t>Senior Program Manager</a:t>
            </a:r>
            <a:br>
              <a:rPr lang="en-US" sz="2000" kern="100" dirty="0">
                <a:ea typeface="Aptos" panose="020B0004020202020204" pitchFamily="34" charset="0"/>
                <a:cs typeface="Times New Roman"/>
              </a:rPr>
            </a:br>
            <a:r>
              <a:rPr lang="en-US" sz="1800" kern="100" dirty="0">
                <a:ea typeface="Aptos" panose="020B0004020202020204" pitchFamily="34" charset="0"/>
                <a:cs typeface="Times New Roman"/>
              </a:rPr>
              <a:t>International City/County Management Association</a:t>
            </a:r>
            <a:endParaRPr lang="en-US" sz="18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46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2FE45-6A85-CD6D-C53C-E9C50308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742322"/>
            <a:ext cx="10515600" cy="43808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ICMA National TCTAC Team: </a:t>
            </a:r>
            <a:br>
              <a:rPr lang="en-US" sz="3000" dirty="0"/>
            </a:br>
            <a:r>
              <a:rPr lang="en-US" sz="3000" dirty="0"/>
              <a:t>local and tribal governments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A8296-1FEF-39E2-AD1C-69A04E2D36E9}"/>
              </a:ext>
            </a:extLst>
          </p:cNvPr>
          <p:cNvSpPr txBox="1"/>
          <p:nvPr/>
        </p:nvSpPr>
        <p:spPr>
          <a:xfrm>
            <a:off x="641067" y="1954934"/>
            <a:ext cx="5580011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Well-established relationships with local government officials, practitioners, and tribal leaders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Long history of working with small (urban and rural) communities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Experience with federal grant processes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Experience with grant review</a:t>
            </a:r>
          </a:p>
          <a:p>
            <a:endParaRPr lang="en-US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Extensive experience delivering technical assistance in the form of workshops, peer networks, and one-to-one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0EB61-E7B8-80D1-3A94-6A4BF1C59625}"/>
              </a:ext>
            </a:extLst>
          </p:cNvPr>
          <p:cNvGrpSpPr/>
          <p:nvPr/>
        </p:nvGrpSpPr>
        <p:grpSpPr>
          <a:xfrm>
            <a:off x="7525752" y="352533"/>
            <a:ext cx="3778021" cy="6152933"/>
            <a:chOff x="1469597" y="241650"/>
            <a:chExt cx="3489451" cy="5682964"/>
          </a:xfrm>
        </p:grpSpPr>
        <p:pic>
          <p:nvPicPr>
            <p:cNvPr id="17" name="Google Shape;69;p14">
              <a:extLst>
                <a:ext uri="{FF2B5EF4-FFF2-40B4-BE49-F238E27FC236}">
                  <a16:creationId xmlns:a16="http://schemas.microsoft.com/office/drawing/2014/main" id="{9E0A383B-931B-5358-DC2B-8E63A8BEF31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69597" y="1790267"/>
              <a:ext cx="3237443" cy="1706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7;p14">
              <a:extLst>
                <a:ext uri="{FF2B5EF4-FFF2-40B4-BE49-F238E27FC236}">
                  <a16:creationId xmlns:a16="http://schemas.microsoft.com/office/drawing/2014/main" id="{C5BCB61A-EE9E-7648-ED1B-567AA5B5FDB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79647" y="241650"/>
              <a:ext cx="1706880" cy="1706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8;p14">
              <a:extLst>
                <a:ext uri="{FF2B5EF4-FFF2-40B4-BE49-F238E27FC236}">
                  <a16:creationId xmlns:a16="http://schemas.microsoft.com/office/drawing/2014/main" id="{4B7B4912-63CE-6FC1-EDDA-5EBEC60F7CA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9597" y="3511601"/>
              <a:ext cx="3489451" cy="1306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0;p14">
              <a:extLst>
                <a:ext uri="{FF2B5EF4-FFF2-40B4-BE49-F238E27FC236}">
                  <a16:creationId xmlns:a16="http://schemas.microsoft.com/office/drawing/2014/main" id="{A6F3CD09-D678-0E76-90BE-8225410A620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69597" y="5291537"/>
              <a:ext cx="3489451" cy="63307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1826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8B25DB-0505-89BC-F91D-C3F09FA8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856956"/>
            <a:ext cx="10515600" cy="625976"/>
          </a:xfrm>
          <a:prstGeom prst="rect">
            <a:avLst/>
          </a:prstGeom>
        </p:spPr>
        <p:txBody>
          <a:bodyPr/>
          <a:lstStyle/>
          <a:p>
            <a:r>
              <a:rPr lang="en-US" sz="3000" spc="100" dirty="0"/>
              <a:t>EJ TCTACs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CB453-B296-AB24-1F52-DA22A14A4D9B}"/>
              </a:ext>
            </a:extLst>
          </p:cNvPr>
          <p:cNvSpPr txBox="1"/>
          <p:nvPr/>
        </p:nvSpPr>
        <p:spPr>
          <a:xfrm>
            <a:off x="698499" y="1494952"/>
            <a:ext cx="1064816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latin typeface="Montserrat" pitchFamily="2" charset="77"/>
              </a:rPr>
              <a:t>The EJ TCTAC Program is part of the Federal Thriving Communities Network Initiative that is working towards a holistic government-wide framework for providing technical assistance and capacity building resources to those most in need to improve and foster thriving communities throughout </a:t>
            </a:r>
            <a:br>
              <a:rPr lang="en-US" sz="1600">
                <a:latin typeface="Montserrat" pitchFamily="2" charset="77"/>
              </a:rPr>
            </a:br>
            <a:r>
              <a:rPr lang="en-US" sz="1600">
                <a:latin typeface="Montserrat" pitchFamily="2" charset="77"/>
              </a:rPr>
              <a:t>the country.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9FA08-33F6-6773-E786-7B43E56CDD41}"/>
              </a:ext>
            </a:extLst>
          </p:cNvPr>
          <p:cNvSpPr/>
          <p:nvPr/>
        </p:nvSpPr>
        <p:spPr>
          <a:xfrm>
            <a:off x="774699" y="2945566"/>
            <a:ext cx="2414946" cy="22480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25BB1B-EF71-474A-6479-C150795F4786}"/>
              </a:ext>
            </a:extLst>
          </p:cNvPr>
          <p:cNvSpPr/>
          <p:nvPr/>
        </p:nvSpPr>
        <p:spPr>
          <a:xfrm>
            <a:off x="3353488" y="2906135"/>
            <a:ext cx="2414946" cy="22480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B47E9D-E586-7F2E-D1E9-67B8F7F8D36F}"/>
              </a:ext>
            </a:extLst>
          </p:cNvPr>
          <p:cNvSpPr/>
          <p:nvPr/>
        </p:nvSpPr>
        <p:spPr>
          <a:xfrm>
            <a:off x="5932276" y="2945566"/>
            <a:ext cx="2414946" cy="22480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9F35A0-DB24-3A61-0F31-A38B0C7FFB92}"/>
              </a:ext>
            </a:extLst>
          </p:cNvPr>
          <p:cNvSpPr/>
          <p:nvPr/>
        </p:nvSpPr>
        <p:spPr>
          <a:xfrm>
            <a:off x="8511064" y="2945566"/>
            <a:ext cx="2414946" cy="22480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F4568-96A4-C28A-2BB7-697973F9A23B}"/>
              </a:ext>
            </a:extLst>
          </p:cNvPr>
          <p:cNvSpPr txBox="1"/>
          <p:nvPr/>
        </p:nvSpPr>
        <p:spPr>
          <a:xfrm>
            <a:off x="774698" y="4302860"/>
            <a:ext cx="2414945" cy="50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Identify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grant opportunities.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4F407-7C8F-6F8E-91C7-84366224D606}"/>
              </a:ext>
            </a:extLst>
          </p:cNvPr>
          <p:cNvSpPr txBox="1"/>
          <p:nvPr/>
        </p:nvSpPr>
        <p:spPr>
          <a:xfrm>
            <a:off x="3327640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Prepare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grant applications and </a:t>
            </a:r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manage 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grant funding.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29C9A-C4A7-47CB-9BC4-DAA5B8A8CE29}"/>
              </a:ext>
            </a:extLst>
          </p:cNvPr>
          <p:cNvSpPr txBox="1"/>
          <p:nvPr/>
        </p:nvSpPr>
        <p:spPr>
          <a:xfrm>
            <a:off x="5932277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Build capacity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to effectively engage with decisionmakers.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C77933-D43F-9592-18ED-7DF0423096E1}"/>
              </a:ext>
            </a:extLst>
          </p:cNvPr>
          <p:cNvSpPr txBox="1"/>
          <p:nvPr/>
        </p:nvSpPr>
        <p:spPr>
          <a:xfrm>
            <a:off x="8513788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Develop 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collaborative community-based partnerships.</a:t>
            </a:r>
          </a:p>
        </p:txBody>
      </p:sp>
      <p:pic>
        <p:nvPicPr>
          <p:cNvPr id="30" name="Graphic 15">
            <a:extLst>
              <a:ext uri="{FF2B5EF4-FFF2-40B4-BE49-F238E27FC236}">
                <a16:creationId xmlns:a16="http://schemas.microsoft.com/office/drawing/2014/main" id="{80833AF1-E1C4-5869-F03C-BEDB18C0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452" y="3123041"/>
            <a:ext cx="1152300" cy="990315"/>
          </a:xfrm>
          <a:prstGeom prst="rect">
            <a:avLst/>
          </a:prstGeom>
          <a:noFill/>
        </p:spPr>
      </p:pic>
      <p:pic>
        <p:nvPicPr>
          <p:cNvPr id="31" name="Graphic 16">
            <a:extLst>
              <a:ext uri="{FF2B5EF4-FFF2-40B4-BE49-F238E27FC236}">
                <a16:creationId xmlns:a16="http://schemas.microsoft.com/office/drawing/2014/main" id="{6CCF97E2-CEAF-2839-DCCF-0E2EF3B7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6019" y="3123041"/>
            <a:ext cx="1152300" cy="990315"/>
          </a:xfrm>
          <a:prstGeom prst="rect">
            <a:avLst/>
          </a:prstGeom>
          <a:noFill/>
        </p:spPr>
      </p:pic>
      <p:pic>
        <p:nvPicPr>
          <p:cNvPr id="32" name="Graphic 17">
            <a:extLst>
              <a:ext uri="{FF2B5EF4-FFF2-40B4-BE49-F238E27FC236}">
                <a16:creationId xmlns:a16="http://schemas.microsoft.com/office/drawing/2014/main" id="{B157AD42-862D-BD07-2B94-F2B4439F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2751" y="3123041"/>
            <a:ext cx="1152300" cy="990316"/>
          </a:xfrm>
          <a:prstGeom prst="rect">
            <a:avLst/>
          </a:prstGeom>
          <a:noFill/>
        </p:spPr>
      </p:pic>
      <p:pic>
        <p:nvPicPr>
          <p:cNvPr id="33" name="Graphic 18">
            <a:extLst>
              <a:ext uri="{FF2B5EF4-FFF2-40B4-BE49-F238E27FC236}">
                <a16:creationId xmlns:a16="http://schemas.microsoft.com/office/drawing/2014/main" id="{98CA63D5-2E51-C9C3-57ED-CD75A3C5D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279" y="3123041"/>
            <a:ext cx="1152299" cy="990315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736BA5-4F8C-D109-0F21-A9C38E492981}"/>
              </a:ext>
            </a:extLst>
          </p:cNvPr>
          <p:cNvSpPr txBox="1"/>
          <p:nvPr/>
        </p:nvSpPr>
        <p:spPr>
          <a:xfrm>
            <a:off x="698499" y="5497880"/>
            <a:ext cx="1064816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>
                <a:latin typeface="Montserrat" pitchFamily="2" charset="77"/>
              </a:rPr>
              <a:t>For more information, please visit: </a:t>
            </a:r>
            <a:r>
              <a:rPr lang="en-US" sz="1600" b="1" err="1">
                <a:solidFill>
                  <a:schemeClr val="accent1"/>
                </a:solidFill>
                <a:latin typeface="Montserrat" pitchFamily="2" charset="77"/>
              </a:rPr>
              <a:t>www.ejtctac.org</a:t>
            </a:r>
            <a:r>
              <a:rPr lang="en-US" sz="1600">
                <a:latin typeface="Montserrat" pitchFamily="2" charset="77"/>
              </a:rPr>
              <a:t>.</a:t>
            </a:r>
            <a:endParaRPr lang="en-US" sz="1600" b="1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267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EE7297-5C56-14B3-8164-D3800612FDD9}"/>
              </a:ext>
            </a:extLst>
          </p:cNvPr>
          <p:cNvSpPr txBox="1">
            <a:spLocks/>
          </p:cNvSpPr>
          <p:nvPr/>
        </p:nvSpPr>
        <p:spPr>
          <a:xfrm>
            <a:off x="6900111" y="1029779"/>
            <a:ext cx="4902868" cy="307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Email </a:t>
            </a:r>
            <a:r>
              <a:rPr lang="en-US" sz="26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tctac@icma.org</a:t>
            </a:r>
            <a:endParaRPr lang="en-US" sz="2600" u="sng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6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-OR-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6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Call us at </a:t>
            </a:r>
            <a:r>
              <a:rPr lang="en-US" sz="2600" u="sng" dirty="0">
                <a:solidFill>
                  <a:schemeClr val="bg1"/>
                </a:solidFill>
              </a:rPr>
              <a:t>1-(855)-EJTCTAC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600" u="sng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-OR-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u="sng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Scan the QR code to visit to access our intake form!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u="sng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730A0-E593-5199-8745-FDC2B07D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75" y="3941421"/>
            <a:ext cx="2452284" cy="24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3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14578F54-8085-044D-6226-E5EBDBBF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16099" t="40674" r="24273" b="16236"/>
          <a:stretch/>
        </p:blipFill>
        <p:spPr>
          <a:xfrm>
            <a:off x="0" y="0"/>
            <a:ext cx="12191999" cy="5869283"/>
          </a:xfrm>
          <a:prstGeom prst="rect">
            <a:avLst/>
          </a:prstGeom>
          <a:solidFill>
            <a:srgbClr val="28427C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7FE87-F3D5-0680-6344-3B9ACAEFEC4A}"/>
              </a:ext>
            </a:extLst>
          </p:cNvPr>
          <p:cNvSpPr txBox="1"/>
          <p:nvPr/>
        </p:nvSpPr>
        <p:spPr>
          <a:xfrm>
            <a:off x="1166584" y="702060"/>
            <a:ext cx="859759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cap="all" dirty="0">
                <a:solidFill>
                  <a:schemeClr val="bg1"/>
                </a:solidFill>
                <a:latin typeface="Arial" panose="020B0604020202020204" pitchFamily="34" charset="0"/>
              </a:rPr>
              <a:t>International city/county management association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E8D87D-DA8F-4A89-42D8-C72065221068}"/>
              </a:ext>
            </a:extLst>
          </p:cNvPr>
          <p:cNvGrpSpPr/>
          <p:nvPr/>
        </p:nvGrpSpPr>
        <p:grpSpPr>
          <a:xfrm>
            <a:off x="1285200" y="3205999"/>
            <a:ext cx="9369353" cy="2103839"/>
            <a:chOff x="1522613" y="3371410"/>
            <a:chExt cx="9369353" cy="210383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3B7445-48BF-00AB-6952-78800E4A3173}"/>
                </a:ext>
              </a:extLst>
            </p:cNvPr>
            <p:cNvSpPr/>
            <p:nvPr/>
          </p:nvSpPr>
          <p:spPr>
            <a:xfrm>
              <a:off x="6496057" y="3371410"/>
              <a:ext cx="4395909" cy="2103839"/>
            </a:xfrm>
            <a:prstGeom prst="rect">
              <a:avLst/>
            </a:prstGeom>
            <a:solidFill>
              <a:srgbClr val="1C82B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DD022CB7-46CF-F9CE-62BF-F586F920DA6D}"/>
                </a:ext>
              </a:extLst>
            </p:cNvPr>
            <p:cNvSpPr txBox="1">
              <a:spLocks/>
            </p:cNvSpPr>
            <p:nvPr/>
          </p:nvSpPr>
          <p:spPr>
            <a:xfrm>
              <a:off x="6872647" y="3711485"/>
              <a:ext cx="3642729" cy="142922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400"/>
                </a:lnSpc>
                <a:spcBef>
                  <a:spcPts val="2800"/>
                </a:spcBef>
                <a:spcAft>
                  <a:spcPts val="800"/>
                </a:spcAft>
                <a:buFont typeface="Wingdings" pitchFamily="2" charset="2"/>
                <a:buNone/>
              </a:pPr>
              <a:r>
                <a:rPr lang="en-US" sz="2200" b="1" cap="all" dirty="0">
                  <a:solidFill>
                    <a:schemeClr val="bg1"/>
                  </a:solidFill>
                  <a:cs typeface="Arial" panose="020B0604020202020204" pitchFamily="34" charset="0"/>
                </a:rPr>
                <a:t>OUR VISION</a:t>
              </a:r>
            </a:p>
            <a:p>
              <a:pPr marL="0" indent="0">
                <a:lnSpc>
                  <a:spcPts val="200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We are the premier association of professional local government leaders </a:t>
              </a:r>
              <a:r>
                <a:rPr lang="en-US" sz="1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building sustainable communities to improve lives worldwide.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2296595-69E7-A3C5-F3E5-51E168D13C17}"/>
                </a:ext>
              </a:extLst>
            </p:cNvPr>
            <p:cNvSpPr/>
            <p:nvPr/>
          </p:nvSpPr>
          <p:spPr>
            <a:xfrm>
              <a:off x="1522613" y="3371410"/>
              <a:ext cx="4395909" cy="2103839"/>
            </a:xfrm>
            <a:prstGeom prst="rect">
              <a:avLst/>
            </a:prstGeom>
            <a:solidFill>
              <a:srgbClr val="1C82B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5">
              <a:extLst>
                <a:ext uri="{FF2B5EF4-FFF2-40B4-BE49-F238E27FC236}">
                  <a16:creationId xmlns:a16="http://schemas.microsoft.com/office/drawing/2014/main" id="{38908A21-9504-645A-9873-5D8420CB3F05}"/>
                </a:ext>
              </a:extLst>
            </p:cNvPr>
            <p:cNvSpPr txBox="1">
              <a:spLocks/>
            </p:cNvSpPr>
            <p:nvPr/>
          </p:nvSpPr>
          <p:spPr>
            <a:xfrm>
              <a:off x="1899203" y="3711485"/>
              <a:ext cx="3642729" cy="142922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84048" indent="-384048" algn="l" defTabSz="9144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914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371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828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2860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Clr>
                  <a:srgbClr val="1C82B8"/>
                </a:buClr>
                <a:buSzPct val="75000"/>
                <a:buFont typeface="Wingdings" pitchFamily="2" charset="2"/>
                <a:buChar char="§"/>
                <a:defRPr sz="2000" b="0" i="0" kern="1200" baseline="0">
                  <a:solidFill>
                    <a:srgbClr val="767679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7432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2004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6576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4114800" indent="-384048" algn="l" defTabSz="9144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400"/>
                </a:lnSpc>
                <a:spcBef>
                  <a:spcPts val="2800"/>
                </a:spcBef>
                <a:spcAft>
                  <a:spcPts val="800"/>
                </a:spcAft>
                <a:buFont typeface="Wingdings" pitchFamily="2" charset="2"/>
                <a:buNone/>
              </a:pPr>
              <a:r>
                <a:rPr lang="en-US" sz="2200" b="1" cap="all" dirty="0">
                  <a:solidFill>
                    <a:schemeClr val="bg1"/>
                  </a:solidFill>
                  <a:cs typeface="Arial" panose="020B0604020202020204" pitchFamily="34" charset="0"/>
                </a:rPr>
                <a:t>OUR mission</a:t>
              </a:r>
            </a:p>
            <a:p>
              <a:pPr marL="0" indent="0">
                <a:lnSpc>
                  <a:spcPts val="200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To create excellence in local governance by </a:t>
              </a:r>
              <a:r>
                <a:rPr lang="en-US" sz="1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developing and fostering professional local government management </a:t>
              </a:r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worldwide.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41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405A553-AA35-1371-417F-AA268F7B19A3}"/>
              </a:ext>
            </a:extLst>
          </p:cNvPr>
          <p:cNvSpPr txBox="1">
            <a:spLocks/>
          </p:cNvSpPr>
          <p:nvPr/>
        </p:nvSpPr>
        <p:spPr>
          <a:xfrm>
            <a:off x="810644" y="784393"/>
            <a:ext cx="6354750" cy="352923"/>
          </a:xfrm>
          <a:prstGeom prst="rect">
            <a:avLst/>
          </a:prstGeom>
          <a:noFill/>
        </p:spPr>
        <p:txBody>
          <a:bodyPr vert="horz" lIns="91440" tIns="0" rIns="91440" bIns="45720" rtlCol="0" anchor="ctr" anchorCtr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rgbClr val="1C82B8"/>
              </a:buClr>
              <a:buSzPct val="75000"/>
              <a:buFont typeface="Wingdings" pitchFamily="2" charset="2"/>
              <a:buChar char="§"/>
              <a:defRPr sz="2000" b="0" i="0" kern="1200" baseline="0">
                <a:solidFill>
                  <a:srgbClr val="76767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1C82B8"/>
              </a:buClr>
              <a:buSzPct val="75000"/>
              <a:buFont typeface="Wingdings" pitchFamily="2" charset="2"/>
              <a:buChar char="§"/>
              <a:defRPr sz="2000" b="0" i="0" kern="1200" baseline="0">
                <a:solidFill>
                  <a:srgbClr val="767679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1C82B8"/>
              </a:buClr>
              <a:buSzPct val="75000"/>
              <a:buFont typeface="Wingdings" pitchFamily="2" charset="2"/>
              <a:buChar char="§"/>
              <a:defRPr sz="2000" b="0" i="0" kern="1200" baseline="0">
                <a:solidFill>
                  <a:srgbClr val="767679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1C82B8"/>
              </a:buClr>
              <a:buSzPct val="75000"/>
              <a:buFont typeface="Wingdings" pitchFamily="2" charset="2"/>
              <a:buChar char="§"/>
              <a:defRPr sz="2000" b="0" i="0" kern="1200" baseline="0">
                <a:solidFill>
                  <a:srgbClr val="767679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1C82B8"/>
              </a:buClr>
              <a:buSzPct val="75000"/>
              <a:buFont typeface="Wingdings" pitchFamily="2" charset="2"/>
              <a:buChar char="§"/>
              <a:defRPr sz="2000" b="0" i="0" kern="1200" baseline="0">
                <a:solidFill>
                  <a:srgbClr val="767679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BCC76-04B8-D1AE-CD79-7FEE8029A9F7}"/>
              </a:ext>
            </a:extLst>
          </p:cNvPr>
          <p:cNvSpPr txBox="1"/>
          <p:nvPr/>
        </p:nvSpPr>
        <p:spPr>
          <a:xfrm>
            <a:off x="1587705" y="2662021"/>
            <a:ext cx="410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All things local government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7BA50-1051-53CA-7358-3B81080C4174}"/>
              </a:ext>
            </a:extLst>
          </p:cNvPr>
          <p:cNvSpPr txBox="1"/>
          <p:nvPr/>
        </p:nvSpPr>
        <p:spPr>
          <a:xfrm>
            <a:off x="7194441" y="1682519"/>
            <a:ext cx="424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Education and Training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C7E6D-962A-90CC-B4D6-AFE7853A71EE}"/>
              </a:ext>
            </a:extLst>
          </p:cNvPr>
          <p:cNvSpPr txBox="1"/>
          <p:nvPr/>
        </p:nvSpPr>
        <p:spPr>
          <a:xfrm>
            <a:off x="1587705" y="4668299"/>
            <a:ext cx="410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87E5B0-AC57-19E0-F181-EAFA721F2DBD}"/>
              </a:ext>
            </a:extLst>
          </p:cNvPr>
          <p:cNvSpPr txBox="1"/>
          <p:nvPr/>
        </p:nvSpPr>
        <p:spPr>
          <a:xfrm>
            <a:off x="1587705" y="1682519"/>
            <a:ext cx="410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Membership organization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65BEA9-0E29-9127-81E8-028A03E73D55}"/>
              </a:ext>
            </a:extLst>
          </p:cNvPr>
          <p:cNvSpPr txBox="1"/>
          <p:nvPr/>
        </p:nvSpPr>
        <p:spPr>
          <a:xfrm>
            <a:off x="1587705" y="3484616"/>
            <a:ext cx="410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Consulting and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Technical Assistance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42E3260-929E-AC2D-A9CD-B5F75E4EB9B5}"/>
              </a:ext>
            </a:extLst>
          </p:cNvPr>
          <p:cNvSpPr txBox="1"/>
          <p:nvPr/>
        </p:nvSpPr>
        <p:spPr>
          <a:xfrm>
            <a:off x="7194441" y="2662021"/>
            <a:ext cx="424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Peer to Peer Engagement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C5585B-16CA-3E10-4C1B-B8F4BF94C573}"/>
              </a:ext>
            </a:extLst>
          </p:cNvPr>
          <p:cNvSpPr txBox="1"/>
          <p:nvPr/>
        </p:nvSpPr>
        <p:spPr>
          <a:xfrm>
            <a:off x="7194441" y="3330728"/>
            <a:ext cx="4246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In house topical expertise on brownfields, renewable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(solar, wind) energy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3B0293-831E-D4D4-8D05-DAD8D54210EC}"/>
              </a:ext>
            </a:extLst>
          </p:cNvPr>
          <p:cNvSpPr txBox="1"/>
          <p:nvPr/>
        </p:nvSpPr>
        <p:spPr>
          <a:xfrm>
            <a:off x="7194441" y="4514411"/>
            <a:ext cx="4246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Expertise working with small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and rural communities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A8687-6E20-87B0-EC36-52FCCC9F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0766" y="2502490"/>
            <a:ext cx="719140" cy="719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62F2B-1143-5A5D-8952-8E33BBCA2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0766" y="3445569"/>
            <a:ext cx="719140" cy="719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A2F97-873B-255B-3598-5A7345BD22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0766" y="4514411"/>
            <a:ext cx="719140" cy="71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78551-C0C4-06D3-C925-2F3E6B0353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08616" y="1491397"/>
            <a:ext cx="719140" cy="719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28DD0-6D41-BC2A-2BCD-D4E4C54F64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08616" y="2502490"/>
            <a:ext cx="719140" cy="719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A82FC-8D8F-0751-2021-67362212CE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08616" y="3445569"/>
            <a:ext cx="719140" cy="719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72331-60BC-A580-9B47-3491C0B737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408616" y="4514411"/>
            <a:ext cx="719140" cy="7191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36FC83-7287-522C-BE26-1FA4D3C79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66" y="1491397"/>
            <a:ext cx="719140" cy="7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D236-BDE1-8325-8EEC-4B735966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974"/>
            <a:ext cx="10515600" cy="454922"/>
          </a:xfrm>
        </p:spPr>
        <p:txBody>
          <a:bodyPr>
            <a:noAutofit/>
          </a:bodyPr>
          <a:lstStyle/>
          <a:p>
            <a:r>
              <a:rPr lang="en-US" sz="3000">
                <a:effectLst/>
                <a:ea typeface="Aptos" panose="020B0004020202020204" pitchFamily="34" charset="0"/>
              </a:rPr>
              <a:t>Background</a:t>
            </a:r>
            <a:endParaRPr lang="en-US" sz="3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06DB-EF59-2074-38C8-51BF6176F1EC}"/>
              </a:ext>
            </a:extLst>
          </p:cNvPr>
          <p:cNvSpPr txBox="1"/>
          <p:nvPr/>
        </p:nvSpPr>
        <p:spPr>
          <a:xfrm>
            <a:off x="838200" y="1589367"/>
            <a:ext cx="4673252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The Justice40 Initiative, launched by Executive Order in 2021, mandates that 40% of the overall benefits of certain federal investments flow to communities that have been marginalized, underserved, and overburdened by pollution and climate change.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>
                <a:effectLst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It impacts the direction of tens of billions of dollars in funds from legislation including the Inflation Reduction Act and Bipartisan Infrastructure Law.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072DC-63CB-C28D-7C31-07BC0D5CA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r="423"/>
          <a:stretch/>
        </p:blipFill>
        <p:spPr bwMode="auto">
          <a:xfrm>
            <a:off x="5829301" y="1226025"/>
            <a:ext cx="5613399" cy="3988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2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8BF155-65C9-B947-30B7-475E9E2E0DFD}"/>
              </a:ext>
            </a:extLst>
          </p:cNvPr>
          <p:cNvSpPr txBox="1">
            <a:spLocks/>
          </p:cNvSpPr>
          <p:nvPr/>
        </p:nvSpPr>
        <p:spPr>
          <a:xfrm>
            <a:off x="550101" y="992384"/>
            <a:ext cx="10515600" cy="4549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000">
                <a:effectLst/>
                <a:ea typeface="Aptos" panose="020B0004020202020204" pitchFamily="34" charset="0"/>
              </a:rPr>
              <a:t>Thriving Communities Network </a:t>
            </a:r>
            <a:endParaRPr lang="en-US" sz="3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ECF93-77D7-BF51-364F-FE0013114C52}"/>
              </a:ext>
            </a:extLst>
          </p:cNvPr>
          <p:cNvSpPr txBox="1"/>
          <p:nvPr/>
        </p:nvSpPr>
        <p:spPr>
          <a:xfrm>
            <a:off x="550101" y="1722035"/>
            <a:ext cx="50378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1B1B1B"/>
                </a:solidFill>
                <a:effectLst/>
                <a:latin typeface="Montserrat" pitchFamily="2" charset="77"/>
              </a:rPr>
              <a:t>The Thriving Communities Network (TCN) is a federal interagency effort to coordinate place-based technical assistance and capacity-building resources for urban, rural, and Tribal communities experiencing a history of economic distress and systemic disinvestment. </a:t>
            </a:r>
            <a:endParaRPr lang="en-US" sz="140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789FE-0D75-03D0-FDED-AE13ADFE09F7}"/>
              </a:ext>
            </a:extLst>
          </p:cNvPr>
          <p:cNvSpPr txBox="1"/>
          <p:nvPr/>
        </p:nvSpPr>
        <p:spPr>
          <a:xfrm>
            <a:off x="6234586" y="1722035"/>
            <a:ext cx="52716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1B1B1B"/>
                </a:solidFill>
                <a:effectLst/>
                <a:latin typeface="Montserrat" pitchFamily="2" charset="77"/>
              </a:rPr>
              <a:t>Through TCN, federal partners at USDA, EPA, HUD, DOC, DOT, FEMA, GSA, HHS, and DOE commit to coordinating and collaborating across a set of TA programs and engaging their regional and field staff who often serve </a:t>
            </a:r>
            <a:br>
              <a:rPr lang="en-US" sz="1400" b="0" i="0">
                <a:solidFill>
                  <a:srgbClr val="1B1B1B"/>
                </a:solidFill>
                <a:effectLst/>
                <a:latin typeface="Montserrat" pitchFamily="2" charset="77"/>
              </a:rPr>
            </a:br>
            <a:r>
              <a:rPr lang="en-US" sz="1400" b="0" i="0">
                <a:solidFill>
                  <a:srgbClr val="1B1B1B"/>
                </a:solidFill>
                <a:effectLst/>
                <a:latin typeface="Montserrat" pitchFamily="2" charset="77"/>
              </a:rPr>
              <a:t>as key points of contact for communities.</a:t>
            </a:r>
            <a:endParaRPr lang="en-US" sz="1400">
              <a:latin typeface="Montserrat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410676A-BE6F-5A1F-13F9-496F34B75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175"/>
          <a:stretch/>
        </p:blipFill>
        <p:spPr>
          <a:xfrm>
            <a:off x="1039822" y="2984423"/>
            <a:ext cx="3642347" cy="356107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82D62A-C0EB-0B41-03AE-37C396744BC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>
          <a:xfrm>
            <a:off x="6295339" y="3098728"/>
            <a:ext cx="5486400" cy="333245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9C2139-3500-0468-F4BF-3F0998445EC0}"/>
              </a:ext>
            </a:extLst>
          </p:cNvPr>
          <p:cNvCxnSpPr>
            <a:cxnSpLocks/>
          </p:cNvCxnSpPr>
          <p:nvPr/>
        </p:nvCxnSpPr>
        <p:spPr>
          <a:xfrm>
            <a:off x="5896662" y="1790107"/>
            <a:ext cx="0" cy="4615542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2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8B25DB-0505-89BC-F91D-C3F09FA8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856956"/>
            <a:ext cx="10515600" cy="625976"/>
          </a:xfrm>
          <a:prstGeom prst="rect">
            <a:avLst/>
          </a:prstGeom>
        </p:spPr>
        <p:txBody>
          <a:bodyPr/>
          <a:lstStyle/>
          <a:p>
            <a:r>
              <a:rPr lang="en-US" sz="3000" spc="100" dirty="0"/>
              <a:t>EJ TCTACs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CB453-B296-AB24-1F52-DA22A14A4D9B}"/>
              </a:ext>
            </a:extLst>
          </p:cNvPr>
          <p:cNvSpPr txBox="1"/>
          <p:nvPr/>
        </p:nvSpPr>
        <p:spPr>
          <a:xfrm>
            <a:off x="698499" y="1494952"/>
            <a:ext cx="10648167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latin typeface="Montserrat" pitchFamily="2" charset="77"/>
              </a:rPr>
              <a:t>The EJ TCTAC Program is part of the Federal Thriving Communities Network Initiative that is working towards a holistic government-wide framework for providing technical assistance and capacity building resources to those most in need to improve and foster thriving communities throughout </a:t>
            </a:r>
            <a:br>
              <a:rPr lang="en-US" sz="1600">
                <a:latin typeface="Montserrat" pitchFamily="2" charset="77"/>
              </a:rPr>
            </a:br>
            <a:r>
              <a:rPr lang="en-US" sz="1600">
                <a:latin typeface="Montserrat" pitchFamily="2" charset="77"/>
              </a:rPr>
              <a:t>the country.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9FA08-33F6-6773-E786-7B43E56CDD41}"/>
              </a:ext>
            </a:extLst>
          </p:cNvPr>
          <p:cNvSpPr/>
          <p:nvPr/>
        </p:nvSpPr>
        <p:spPr>
          <a:xfrm>
            <a:off x="774699" y="2945566"/>
            <a:ext cx="2414946" cy="22480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25BB1B-EF71-474A-6479-C150795F4786}"/>
              </a:ext>
            </a:extLst>
          </p:cNvPr>
          <p:cNvSpPr/>
          <p:nvPr/>
        </p:nvSpPr>
        <p:spPr>
          <a:xfrm>
            <a:off x="3353488" y="2906135"/>
            <a:ext cx="2414946" cy="22480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B47E9D-E586-7F2E-D1E9-67B8F7F8D36F}"/>
              </a:ext>
            </a:extLst>
          </p:cNvPr>
          <p:cNvSpPr/>
          <p:nvPr/>
        </p:nvSpPr>
        <p:spPr>
          <a:xfrm>
            <a:off x="5932276" y="2945566"/>
            <a:ext cx="2414946" cy="22480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9F35A0-DB24-3A61-0F31-A38B0C7FFB92}"/>
              </a:ext>
            </a:extLst>
          </p:cNvPr>
          <p:cNvSpPr/>
          <p:nvPr/>
        </p:nvSpPr>
        <p:spPr>
          <a:xfrm>
            <a:off x="8511064" y="2945566"/>
            <a:ext cx="2414946" cy="22480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F4568-96A4-C28A-2BB7-697973F9A23B}"/>
              </a:ext>
            </a:extLst>
          </p:cNvPr>
          <p:cNvSpPr txBox="1"/>
          <p:nvPr/>
        </p:nvSpPr>
        <p:spPr>
          <a:xfrm>
            <a:off x="774698" y="4302860"/>
            <a:ext cx="2414945" cy="50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Identify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grant opportunities.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4F407-7C8F-6F8E-91C7-84366224D606}"/>
              </a:ext>
            </a:extLst>
          </p:cNvPr>
          <p:cNvSpPr txBox="1"/>
          <p:nvPr/>
        </p:nvSpPr>
        <p:spPr>
          <a:xfrm>
            <a:off x="3327640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Prepare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grant applications and </a:t>
            </a:r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manage 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grant funding.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29C9A-C4A7-47CB-9BC4-DAA5B8A8CE29}"/>
              </a:ext>
            </a:extLst>
          </p:cNvPr>
          <p:cNvSpPr txBox="1"/>
          <p:nvPr/>
        </p:nvSpPr>
        <p:spPr>
          <a:xfrm>
            <a:off x="5932277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Build capacity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 to effectively engage with decisionmakers.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C77933-D43F-9592-18ED-7DF0423096E1}"/>
              </a:ext>
            </a:extLst>
          </p:cNvPr>
          <p:cNvSpPr txBox="1"/>
          <p:nvPr/>
        </p:nvSpPr>
        <p:spPr>
          <a:xfrm>
            <a:off x="8513788" y="4302860"/>
            <a:ext cx="2414945" cy="71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Montserrat" pitchFamily="2" charset="77"/>
              </a:rPr>
              <a:t>Develop </a:t>
            </a:r>
            <a:r>
              <a:rPr lang="en-US" sz="1400">
                <a:solidFill>
                  <a:schemeClr val="bg1"/>
                </a:solidFill>
                <a:latin typeface="Montserrat" pitchFamily="2" charset="77"/>
              </a:rPr>
              <a:t>collaborative community-based partnerships.</a:t>
            </a:r>
          </a:p>
        </p:txBody>
      </p:sp>
      <p:pic>
        <p:nvPicPr>
          <p:cNvPr id="30" name="Graphic 15">
            <a:extLst>
              <a:ext uri="{FF2B5EF4-FFF2-40B4-BE49-F238E27FC236}">
                <a16:creationId xmlns:a16="http://schemas.microsoft.com/office/drawing/2014/main" id="{80833AF1-E1C4-5869-F03C-BEDB18C0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452" y="3123041"/>
            <a:ext cx="1152300" cy="990315"/>
          </a:xfrm>
          <a:prstGeom prst="rect">
            <a:avLst/>
          </a:prstGeom>
          <a:noFill/>
        </p:spPr>
      </p:pic>
      <p:pic>
        <p:nvPicPr>
          <p:cNvPr id="31" name="Graphic 16">
            <a:extLst>
              <a:ext uri="{FF2B5EF4-FFF2-40B4-BE49-F238E27FC236}">
                <a16:creationId xmlns:a16="http://schemas.microsoft.com/office/drawing/2014/main" id="{6CCF97E2-CEAF-2839-DCCF-0E2EF3B7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6019" y="3123041"/>
            <a:ext cx="1152300" cy="990315"/>
          </a:xfrm>
          <a:prstGeom prst="rect">
            <a:avLst/>
          </a:prstGeom>
          <a:noFill/>
        </p:spPr>
      </p:pic>
      <p:pic>
        <p:nvPicPr>
          <p:cNvPr id="32" name="Graphic 17">
            <a:extLst>
              <a:ext uri="{FF2B5EF4-FFF2-40B4-BE49-F238E27FC236}">
                <a16:creationId xmlns:a16="http://schemas.microsoft.com/office/drawing/2014/main" id="{B157AD42-862D-BD07-2B94-F2B4439F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2751" y="3123041"/>
            <a:ext cx="1152300" cy="990316"/>
          </a:xfrm>
          <a:prstGeom prst="rect">
            <a:avLst/>
          </a:prstGeom>
          <a:noFill/>
        </p:spPr>
      </p:pic>
      <p:pic>
        <p:nvPicPr>
          <p:cNvPr id="33" name="Graphic 18">
            <a:extLst>
              <a:ext uri="{FF2B5EF4-FFF2-40B4-BE49-F238E27FC236}">
                <a16:creationId xmlns:a16="http://schemas.microsoft.com/office/drawing/2014/main" id="{98CA63D5-2E51-C9C3-57ED-CD75A3C5D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279" y="3123041"/>
            <a:ext cx="1152299" cy="990315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736BA5-4F8C-D109-0F21-A9C38E492981}"/>
              </a:ext>
            </a:extLst>
          </p:cNvPr>
          <p:cNvSpPr txBox="1"/>
          <p:nvPr/>
        </p:nvSpPr>
        <p:spPr>
          <a:xfrm>
            <a:off x="698499" y="5497880"/>
            <a:ext cx="1064816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>
                <a:latin typeface="Montserrat" pitchFamily="2" charset="77"/>
              </a:rPr>
              <a:t>For more information, please visit: </a:t>
            </a:r>
            <a:r>
              <a:rPr lang="en-US" sz="1600" b="1" err="1">
                <a:solidFill>
                  <a:schemeClr val="accent1"/>
                </a:solidFill>
                <a:latin typeface="Montserrat" pitchFamily="2" charset="77"/>
              </a:rPr>
              <a:t>www.ejtctac.org</a:t>
            </a:r>
            <a:r>
              <a:rPr lang="en-US" sz="1600">
                <a:latin typeface="Montserrat" pitchFamily="2" charset="77"/>
              </a:rPr>
              <a:t>.</a:t>
            </a:r>
            <a:endParaRPr lang="en-US" sz="1600" b="1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45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94B09E-737A-A99C-114B-7A08AA8D2008}"/>
              </a:ext>
            </a:extLst>
          </p:cNvPr>
          <p:cNvSpPr txBox="1"/>
          <p:nvPr/>
        </p:nvSpPr>
        <p:spPr>
          <a:xfrm>
            <a:off x="437561" y="1454063"/>
            <a:ext cx="4246269" cy="1015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>
              <a:lnSpc>
                <a:spcPct val="107000"/>
              </a:lnSpc>
              <a:spcAft>
                <a:spcPts val="600"/>
              </a:spcAft>
              <a:tabLst>
                <a:tab pos="571500" algn="l"/>
              </a:tabLst>
            </a:pPr>
            <a:r>
              <a:rPr lang="en-US" kern="100" dirty="0">
                <a:effectLst/>
                <a:latin typeface="Montserrat" pitchFamily="2" charset="77"/>
                <a:ea typeface="Aptos" panose="020B0004020202020204" pitchFamily="34" charset="0"/>
                <a:cs typeface="Times New Roman"/>
              </a:rPr>
              <a:t>There are 18 TCTACs: </a:t>
            </a:r>
          </a:p>
          <a:p>
            <a:pPr marR="0" lvl="0" indent="-194310">
              <a:lnSpc>
                <a:spcPct val="107000"/>
              </a:lnSpc>
              <a:spcAft>
                <a:spcPts val="3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en-US" sz="1600" b="1" kern="100" dirty="0">
                <a:effectLst/>
                <a:latin typeface="Montserrat" pitchFamily="2" charset="77"/>
                <a:ea typeface="Aptos" panose="020B0004020202020204" pitchFamily="34" charset="0"/>
                <a:cs typeface="Times New Roman"/>
              </a:rPr>
              <a:t>3</a:t>
            </a:r>
            <a:r>
              <a:rPr lang="en-US" sz="1600" kern="100" dirty="0">
                <a:effectLst/>
                <a:latin typeface="Montserrat" pitchFamily="2" charset="77"/>
                <a:ea typeface="Aptos" panose="020B0004020202020204" pitchFamily="34" charset="0"/>
                <a:cs typeface="Times New Roman"/>
              </a:rPr>
              <a:t> National TCTACs</a:t>
            </a:r>
            <a:endParaRPr lang="en-US" sz="1600" kern="100" dirty="0">
              <a:latin typeface="Montserrat" pitchFamily="2" charset="77"/>
              <a:ea typeface="Aptos" panose="020B0004020202020204" pitchFamily="34" charset="0"/>
              <a:cs typeface="Times New Roman"/>
            </a:endParaRPr>
          </a:p>
          <a:p>
            <a:pPr marR="0" lvl="0" indent="-194310">
              <a:lnSpc>
                <a:spcPct val="107000"/>
              </a:lnSpc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en-US" sz="1600" b="1" kern="100" dirty="0">
                <a:effectLst/>
                <a:latin typeface="Montserrat" pitchFamily="2" charset="77"/>
                <a:ea typeface="Aptos" panose="020B0004020202020204" pitchFamily="34" charset="0"/>
                <a:cs typeface="Times New Roman"/>
              </a:rPr>
              <a:t>15</a:t>
            </a:r>
            <a:r>
              <a:rPr lang="en-US" sz="1600" kern="100" dirty="0">
                <a:effectLst/>
                <a:latin typeface="Montserrat" pitchFamily="2" charset="77"/>
                <a:ea typeface="Aptos" panose="020B0004020202020204" pitchFamily="34" charset="0"/>
                <a:cs typeface="Times New Roman"/>
              </a:rPr>
              <a:t> Regional TCTACs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3B9B94-CABB-DEA2-AD68-9D2D4AC887DB}"/>
              </a:ext>
            </a:extLst>
          </p:cNvPr>
          <p:cNvSpPr txBox="1">
            <a:spLocks/>
          </p:cNvSpPr>
          <p:nvPr/>
        </p:nvSpPr>
        <p:spPr>
          <a:xfrm>
            <a:off x="437561" y="786193"/>
            <a:ext cx="4816609" cy="471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3000" spc="100"/>
              <a:t>EJ TCTAC </a:t>
            </a:r>
            <a:r>
              <a:rPr lang="en-US" sz="3000"/>
              <a:t>Regions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798D8-5104-B7B4-D70D-C224794449EA}"/>
              </a:ext>
            </a:extLst>
          </p:cNvPr>
          <p:cNvGrpSpPr/>
          <p:nvPr/>
        </p:nvGrpSpPr>
        <p:grpSpPr>
          <a:xfrm>
            <a:off x="776860" y="2783733"/>
            <a:ext cx="4746863" cy="3208571"/>
            <a:chOff x="711545" y="2563972"/>
            <a:chExt cx="4746863" cy="32085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76E649-ACA5-EE02-7F0E-4D834035B49D}"/>
                </a:ext>
              </a:extLst>
            </p:cNvPr>
            <p:cNvSpPr txBox="1"/>
            <p:nvPr/>
          </p:nvSpPr>
          <p:spPr>
            <a:xfrm>
              <a:off x="846552" y="2563972"/>
              <a:ext cx="4611856" cy="3208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1</a:t>
              </a:r>
              <a:r>
                <a:rPr lang="en-US" sz="1050" dirty="0">
                  <a:latin typeface="Montserrat Light" pitchFamily="2" charset="77"/>
                </a:rPr>
                <a:t>	CT, ME, MA, NH, RI, and VT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2 </a:t>
              </a:r>
              <a:r>
                <a:rPr lang="en-US" sz="1050" dirty="0">
                  <a:latin typeface="Montserrat Light" pitchFamily="2" charset="77"/>
                </a:rPr>
                <a:t>	NJ, NY, Puerto Rico, the U.S. Virgin Islands </a:t>
              </a:r>
              <a:br>
                <a:rPr lang="en-US" sz="1050" dirty="0">
                  <a:latin typeface="Montserrat Light" pitchFamily="2" charset="77"/>
                </a:rPr>
              </a:br>
              <a:r>
                <a:rPr lang="en-US" sz="1050" dirty="0">
                  <a:latin typeface="Montserrat Light" pitchFamily="2" charset="77"/>
                </a:rPr>
                <a:t>	and 8 federally recognized Indian Nations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3</a:t>
              </a:r>
              <a:r>
                <a:rPr lang="en-US" sz="1050" dirty="0">
                  <a:latin typeface="Montserrat Light" pitchFamily="2" charset="77"/>
                </a:rPr>
                <a:t>	DE, DC, MD, PA, VA, WV and 7 federally </a:t>
              </a:r>
              <a:br>
                <a:rPr lang="en-US" sz="1050" dirty="0">
                  <a:latin typeface="Montserrat Light" pitchFamily="2" charset="77"/>
                </a:rPr>
              </a:br>
              <a:r>
                <a:rPr lang="en-US" sz="1050" dirty="0">
                  <a:latin typeface="Montserrat Light" pitchFamily="2" charset="77"/>
                </a:rPr>
                <a:t>	recognized tribes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4	</a:t>
              </a:r>
              <a:r>
                <a:rPr lang="en-US" sz="1050" dirty="0">
                  <a:latin typeface="Montserrat Light" pitchFamily="2" charset="77"/>
                </a:rPr>
                <a:t>AL, FL, GA, KY, MS, NC, SC, and TN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5	</a:t>
              </a:r>
              <a:r>
                <a:rPr lang="en-US" sz="1050" dirty="0">
                  <a:latin typeface="Montserrat Light" pitchFamily="2" charset="77"/>
                </a:rPr>
                <a:t>IL, IN, MI, MN, OH, and WI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6	</a:t>
              </a:r>
              <a:r>
                <a:rPr lang="en-US" sz="1050" dirty="0">
                  <a:latin typeface="Montserrat Light" pitchFamily="2" charset="77"/>
                </a:rPr>
                <a:t>AR, LA, NM, OK, and TX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7	</a:t>
              </a:r>
              <a:r>
                <a:rPr lang="en-US" sz="1050" dirty="0">
                  <a:latin typeface="Montserrat Light" pitchFamily="2" charset="77"/>
                </a:rPr>
                <a:t>IA, KS, MO, and NE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8	</a:t>
              </a:r>
              <a:r>
                <a:rPr lang="en-US" sz="1050" dirty="0">
                  <a:latin typeface="Montserrat Light" pitchFamily="2" charset="77"/>
                </a:rPr>
                <a:t>CO, MT, ND, SD, UT, and WY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9	</a:t>
              </a:r>
              <a:r>
                <a:rPr lang="en-US" sz="1050" dirty="0">
                  <a:latin typeface="Montserrat Light" pitchFamily="2" charset="77"/>
                </a:rPr>
                <a:t>AZ, CA, HI, NV, American Samoa, Commonwealth </a:t>
              </a:r>
              <a:br>
                <a:rPr lang="en-US" sz="1050" dirty="0">
                  <a:latin typeface="Montserrat Light" pitchFamily="2" charset="77"/>
                </a:rPr>
              </a:br>
              <a:r>
                <a:rPr lang="en-US" sz="1050" dirty="0">
                  <a:latin typeface="Montserrat Light" pitchFamily="2" charset="77"/>
                </a:rPr>
                <a:t>	of the Northern Mariana Islands, Federated States </a:t>
              </a:r>
              <a:br>
                <a:rPr lang="en-US" sz="1050" dirty="0">
                  <a:latin typeface="Montserrat Light" pitchFamily="2" charset="77"/>
                </a:rPr>
              </a:br>
              <a:r>
                <a:rPr lang="en-US" sz="1050" dirty="0">
                  <a:latin typeface="Montserrat Light" pitchFamily="2" charset="77"/>
                </a:rPr>
                <a:t>	of Micronesia, Guam, Marshall Islands, and </a:t>
              </a:r>
              <a:br>
                <a:rPr lang="en-US" sz="1050" dirty="0">
                  <a:latin typeface="Montserrat Light" pitchFamily="2" charset="77"/>
                </a:rPr>
              </a:br>
              <a:r>
                <a:rPr lang="en-US" sz="1050" dirty="0">
                  <a:latin typeface="Montserrat Light" pitchFamily="2" charset="77"/>
                </a:rPr>
                <a:t>	Republic of Palau</a:t>
              </a:r>
            </a:p>
            <a:p>
              <a:pPr>
                <a:spcAft>
                  <a:spcPts val="600"/>
                </a:spcAft>
                <a:tabLst>
                  <a:tab pos="912813" algn="l"/>
                </a:tabLst>
              </a:pPr>
              <a:r>
                <a:rPr lang="en-US" sz="1050" dirty="0">
                  <a:latin typeface="Montserrat Medium" pitchFamily="2" charset="77"/>
                </a:rPr>
                <a:t>Region 10 	</a:t>
              </a:r>
              <a:r>
                <a:rPr lang="en-US" sz="1050" dirty="0">
                  <a:latin typeface="Montserrat Light" pitchFamily="2" charset="77"/>
                </a:rPr>
                <a:t>AK, ID, OR, WA and 271 native tribes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5564E6-6408-C115-92C9-7B40C20A6272}"/>
                </a:ext>
              </a:extLst>
            </p:cNvPr>
            <p:cNvGrpSpPr/>
            <p:nvPr/>
          </p:nvGrpSpPr>
          <p:grpSpPr>
            <a:xfrm>
              <a:off x="711545" y="2631512"/>
              <a:ext cx="111745" cy="3048151"/>
              <a:chOff x="711545" y="2631512"/>
              <a:chExt cx="111745" cy="304815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2A8F021-9564-1E14-FDD2-1C59B06FC54D}"/>
                  </a:ext>
                </a:extLst>
              </p:cNvPr>
              <p:cNvSpPr/>
              <p:nvPr/>
            </p:nvSpPr>
            <p:spPr>
              <a:xfrm flipH="1">
                <a:off x="711545" y="2631512"/>
                <a:ext cx="111745" cy="111745"/>
              </a:xfrm>
              <a:prstGeom prst="rect">
                <a:avLst/>
              </a:prstGeom>
              <a:solidFill>
                <a:srgbClr val="CDCDC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31D025B-0241-B735-2613-C1D1AC5734EE}"/>
                  </a:ext>
                </a:extLst>
              </p:cNvPr>
              <p:cNvSpPr/>
              <p:nvPr/>
            </p:nvSpPr>
            <p:spPr>
              <a:xfrm flipH="1">
                <a:off x="711545" y="2872641"/>
                <a:ext cx="111745" cy="111745"/>
              </a:xfrm>
              <a:prstGeom prst="rect">
                <a:avLst/>
              </a:prstGeom>
              <a:solidFill>
                <a:srgbClr val="93C4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5E4D971-59DA-09D1-BF55-51114A9DF799}"/>
                  </a:ext>
                </a:extLst>
              </p:cNvPr>
              <p:cNvSpPr/>
              <p:nvPr/>
            </p:nvSpPr>
            <p:spPr>
              <a:xfrm flipH="1">
                <a:off x="711545" y="3265203"/>
                <a:ext cx="111745" cy="11174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3BAC93-1AD0-AC8F-6B5A-83836B61D36C}"/>
                  </a:ext>
                </a:extLst>
              </p:cNvPr>
              <p:cNvSpPr/>
              <p:nvPr/>
            </p:nvSpPr>
            <p:spPr>
              <a:xfrm flipH="1">
                <a:off x="711545" y="3663414"/>
                <a:ext cx="111745" cy="111745"/>
              </a:xfrm>
              <a:prstGeom prst="rect">
                <a:avLst/>
              </a:prstGeom>
              <a:solidFill>
                <a:srgbClr val="CDE1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B2FAD7-F506-44B6-2E44-63D9D00AD052}"/>
                  </a:ext>
                </a:extLst>
              </p:cNvPr>
              <p:cNvSpPr/>
              <p:nvPr/>
            </p:nvSpPr>
            <p:spPr>
              <a:xfrm flipH="1">
                <a:off x="711545" y="3902042"/>
                <a:ext cx="111745" cy="11174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CEB0B33-1D23-28E1-7A6E-112F8E0A7D39}"/>
                  </a:ext>
                </a:extLst>
              </p:cNvPr>
              <p:cNvSpPr/>
              <p:nvPr/>
            </p:nvSpPr>
            <p:spPr>
              <a:xfrm flipH="1">
                <a:off x="711545" y="4128774"/>
                <a:ext cx="111745" cy="11174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E77B108-9F3F-F02D-2570-423CBCA211FF}"/>
                  </a:ext>
                </a:extLst>
              </p:cNvPr>
              <p:cNvSpPr/>
              <p:nvPr/>
            </p:nvSpPr>
            <p:spPr>
              <a:xfrm flipH="1">
                <a:off x="711545" y="4374508"/>
                <a:ext cx="111745" cy="111745"/>
              </a:xfrm>
              <a:prstGeom prst="rect">
                <a:avLst/>
              </a:prstGeom>
              <a:solidFill>
                <a:srgbClr val="B3B4B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FAC46C-E7FD-FCAB-DD0F-57BF8864715C}"/>
                  </a:ext>
                </a:extLst>
              </p:cNvPr>
              <p:cNvSpPr/>
              <p:nvPr/>
            </p:nvSpPr>
            <p:spPr>
              <a:xfrm flipH="1">
                <a:off x="711545" y="4604483"/>
                <a:ext cx="111745" cy="111745"/>
              </a:xfrm>
              <a:prstGeom prst="rect">
                <a:avLst/>
              </a:prstGeom>
              <a:solidFill>
                <a:srgbClr val="7BA3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F6688-C166-6A96-87C9-FADC4360D20F}"/>
                  </a:ext>
                </a:extLst>
              </p:cNvPr>
              <p:cNvSpPr/>
              <p:nvPr/>
            </p:nvSpPr>
            <p:spPr>
              <a:xfrm flipH="1">
                <a:off x="711545" y="4839990"/>
                <a:ext cx="111745" cy="111745"/>
              </a:xfrm>
              <a:prstGeom prst="rect">
                <a:avLst/>
              </a:prstGeom>
              <a:solidFill>
                <a:srgbClr val="C7E5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7C203B2-EF62-ABB7-D945-E199E3237B07}"/>
                  </a:ext>
                </a:extLst>
              </p:cNvPr>
              <p:cNvSpPr/>
              <p:nvPr/>
            </p:nvSpPr>
            <p:spPr>
              <a:xfrm flipH="1">
                <a:off x="711545" y="5567918"/>
                <a:ext cx="111745" cy="111745"/>
              </a:xfrm>
              <a:prstGeom prst="rect">
                <a:avLst/>
              </a:prstGeom>
              <a:solidFill>
                <a:srgbClr val="FFDF7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AAFAEFEE-5477-5495-BBD3-1B618D3EA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7" y="1158796"/>
            <a:ext cx="6629398" cy="4935359"/>
          </a:xfrm>
        </p:spPr>
      </p:pic>
    </p:spTree>
    <p:extLst>
      <p:ext uri="{BB962C8B-B14F-4D97-AF65-F5344CB8AC3E}">
        <p14:creationId xmlns:p14="http://schemas.microsoft.com/office/powerpoint/2010/main" val="11649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2B2D-EAB3-A619-CBE6-881F254F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83" y="691375"/>
            <a:ext cx="10515600" cy="7917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/>
              <a:t>National and Regional Centers </a:t>
            </a:r>
            <a:br>
              <a:rPr lang="en-US" sz="2800"/>
            </a:br>
            <a:r>
              <a:rPr lang="en-US" sz="2200" b="0">
                <a:latin typeface="Montserrat Light" pitchFamily="2" charset="77"/>
              </a:rPr>
              <a:t>(based on designated EPA Regions)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92F987-D68B-7B67-B677-B0A6CECCD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688830"/>
              </p:ext>
            </p:extLst>
          </p:nvPr>
        </p:nvGraphicFramePr>
        <p:xfrm>
          <a:off x="4966172" y="1798943"/>
          <a:ext cx="6566026" cy="47026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8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3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40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 pitchFamily="2" charset="77"/>
                        </a:rPr>
                        <a:t>REGIONAL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87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 b="1">
                          <a:latin typeface="Montserrat" pitchFamily="2" charset="77"/>
                        </a:rPr>
                        <a:t>REGION 1*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University of Connecticut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6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Deep South Center for Environmental Justice 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New Mexico State University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2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West Harlem Environmental Action, Inc.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Inter-American University of Puerto Rico-Metro Campus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7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Wichita State University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3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National Wildlife Federation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8*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Montana State University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Mountains and Plains Thriving Communities Collaborative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4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Research Triangle Institute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Deep South Center for Environmental Justice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9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University of Arizona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San Diego State University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7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5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Blacks in Green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University of Minnesota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Montserrat" pitchFamily="2" charset="77"/>
                        </a:rPr>
                        <a:t>REGION 10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Willamette Partnership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University of Washington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264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C8A517D-E65D-4FC5-66D3-CECFC9012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555732"/>
              </p:ext>
            </p:extLst>
          </p:nvPr>
        </p:nvGraphicFramePr>
        <p:xfrm>
          <a:off x="790412" y="1798943"/>
          <a:ext cx="3831830" cy="177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3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768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Montserrat" pitchFamily="2" charset="77"/>
                        </a:rPr>
                        <a:t>NATIONAL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56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International City/County Management Association (ICMA) 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2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National Indian Health Board (NIHB) 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5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Montserrat" pitchFamily="2" charset="77"/>
                        </a:rPr>
                        <a:t>Institute for Sustainable Communities (ISC)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5BE64F-1B9D-5C60-9DE0-F0FAD395F9D5}"/>
              </a:ext>
            </a:extLst>
          </p:cNvPr>
          <p:cNvSpPr txBox="1"/>
          <p:nvPr/>
        </p:nvSpPr>
        <p:spPr>
          <a:xfrm>
            <a:off x="4899497" y="6501595"/>
            <a:ext cx="684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itchFamily="2" charset="77"/>
              </a:rPr>
              <a:t>Region 1* ISC providing interim coverage and Region 8* ICMA providing interim coverage.</a:t>
            </a:r>
          </a:p>
        </p:txBody>
      </p:sp>
    </p:spTree>
    <p:extLst>
      <p:ext uri="{BB962C8B-B14F-4D97-AF65-F5344CB8AC3E}">
        <p14:creationId xmlns:p14="http://schemas.microsoft.com/office/powerpoint/2010/main" val="101129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2FE45-6A85-CD6D-C53C-E9C50308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1" y="742322"/>
            <a:ext cx="10515600" cy="43808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/>
              <a:t>How Nationals and Regionals Connect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2BFD7-4B3D-209E-7344-7BEC20201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3" r="173"/>
          <a:stretch/>
        </p:blipFill>
        <p:spPr>
          <a:xfrm>
            <a:off x="6129668" y="1444573"/>
            <a:ext cx="4526924" cy="513283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74497C0-AB9F-5885-8581-0FC8E7764A2F}"/>
              </a:ext>
            </a:extLst>
          </p:cNvPr>
          <p:cNvGrpSpPr/>
          <p:nvPr/>
        </p:nvGrpSpPr>
        <p:grpSpPr>
          <a:xfrm>
            <a:off x="1535408" y="1769183"/>
            <a:ext cx="4711700" cy="4483610"/>
            <a:chOff x="1384300" y="1725943"/>
            <a:chExt cx="4711700" cy="44836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089269-4940-D1A3-EAB2-EABE15E891CE}"/>
                </a:ext>
              </a:extLst>
            </p:cNvPr>
            <p:cNvGrpSpPr/>
            <p:nvPr/>
          </p:nvGrpSpPr>
          <p:grpSpPr>
            <a:xfrm>
              <a:off x="1384300" y="1725943"/>
              <a:ext cx="4711700" cy="4483610"/>
              <a:chOff x="1738033" y="1725943"/>
              <a:chExt cx="4711700" cy="448361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8079993-5A1A-A6D0-D46B-02EE7D653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8033" y="1725943"/>
                <a:ext cx="4711700" cy="806078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FEEDEC5-95F9-F1A9-69A3-412FB80DFAA9}"/>
                  </a:ext>
                </a:extLst>
              </p:cNvPr>
              <p:cNvSpPr/>
              <p:nvPr/>
            </p:nvSpPr>
            <p:spPr>
              <a:xfrm>
                <a:off x="1738033" y="2683435"/>
                <a:ext cx="3658720" cy="788894"/>
              </a:xfrm>
              <a:prstGeom prst="rect">
                <a:avLst/>
              </a:prstGeom>
              <a:solidFill>
                <a:srgbClr val="FEE38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641713-B85A-A6E5-55AB-2C79C87B2144}"/>
                  </a:ext>
                </a:extLst>
              </p:cNvPr>
              <p:cNvSpPr/>
              <p:nvPr/>
            </p:nvSpPr>
            <p:spPr>
              <a:xfrm>
                <a:off x="1738033" y="3585882"/>
                <a:ext cx="3300132" cy="788894"/>
              </a:xfrm>
              <a:prstGeom prst="rect">
                <a:avLst/>
              </a:prstGeom>
              <a:solidFill>
                <a:srgbClr val="C3DC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292E9B-3615-04A8-0555-9753FCC30AE4}"/>
                  </a:ext>
                </a:extLst>
              </p:cNvPr>
              <p:cNvSpPr/>
              <p:nvPr/>
            </p:nvSpPr>
            <p:spPr>
              <a:xfrm>
                <a:off x="1738033" y="4518212"/>
                <a:ext cx="2935567" cy="788894"/>
              </a:xfrm>
              <a:prstGeom prst="rect">
                <a:avLst/>
              </a:prstGeom>
              <a:solidFill>
                <a:srgbClr val="A1BDE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76CD89-C6AB-B14C-39F3-FCC70648AACE}"/>
                  </a:ext>
                </a:extLst>
              </p:cNvPr>
              <p:cNvSpPr/>
              <p:nvPr/>
            </p:nvSpPr>
            <p:spPr>
              <a:xfrm>
                <a:off x="1738034" y="5420659"/>
                <a:ext cx="2571002" cy="788894"/>
              </a:xfrm>
              <a:prstGeom prst="rect">
                <a:avLst/>
              </a:prstGeom>
              <a:solidFill>
                <a:srgbClr val="8FCC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A5254B-DDD4-5E0B-0C70-347D2A5F89F8}"/>
                </a:ext>
              </a:extLst>
            </p:cNvPr>
            <p:cNvSpPr txBox="1"/>
            <p:nvPr/>
          </p:nvSpPr>
          <p:spPr>
            <a:xfrm>
              <a:off x="1408206" y="1763058"/>
              <a:ext cx="46388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Montserrat" pitchFamily="2" charset="77"/>
                </a:rPr>
                <a:t>Support seeker </a:t>
              </a:r>
              <a:r>
                <a:rPr lang="en-US" sz="1100">
                  <a:latin typeface="Montserrat" pitchFamily="2" charset="77"/>
                </a:rPr>
                <a:t>from an eligible CBO, tribal government, or </a:t>
              </a:r>
              <a:br>
                <a:rPr lang="en-US" sz="1100">
                  <a:latin typeface="Montserrat" pitchFamily="2" charset="77"/>
                </a:rPr>
              </a:br>
              <a:r>
                <a:rPr lang="en-US" sz="1100">
                  <a:latin typeface="Montserrat" pitchFamily="2" charset="77"/>
                </a:rPr>
                <a:t>state/local government requesting expertise in federal grant applications, proposal writing, and grant management for environmental justice projects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010E9F-6035-F1E8-FB1C-8ACC7FF141BB}"/>
                </a:ext>
              </a:extLst>
            </p:cNvPr>
            <p:cNvSpPr txBox="1"/>
            <p:nvPr/>
          </p:nvSpPr>
          <p:spPr>
            <a:xfrm>
              <a:off x="1408206" y="2789018"/>
              <a:ext cx="357504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Montserrat" pitchFamily="2" charset="77"/>
                </a:rPr>
                <a:t>Regional TCTAC </a:t>
              </a:r>
              <a:r>
                <a:rPr lang="en-US" sz="1100">
                  <a:latin typeface="Montserrat" pitchFamily="2" charset="77"/>
                </a:rPr>
                <a:t>prepared to provide technical assistance in collaboration with an extensive regional network of partners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513CA2-FAF3-E970-C64C-230466FA7B5B}"/>
                </a:ext>
              </a:extLst>
            </p:cNvPr>
            <p:cNvSpPr txBox="1"/>
            <p:nvPr/>
          </p:nvSpPr>
          <p:spPr>
            <a:xfrm>
              <a:off x="1408207" y="3612247"/>
              <a:ext cx="3276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Montserrat" pitchFamily="2" charset="77"/>
                </a:rPr>
                <a:t>Regional Partnerships </a:t>
              </a:r>
              <a:r>
                <a:rPr lang="en-US" sz="1100">
                  <a:latin typeface="Montserrat" pitchFamily="2" charset="77"/>
                </a:rPr>
                <a:t>with over 160 organizations nationwide ready to support regional efforts in building capacity on </a:t>
              </a:r>
              <a:br>
                <a:rPr lang="en-US" sz="1100">
                  <a:latin typeface="Montserrat" pitchFamily="2" charset="77"/>
                </a:rPr>
              </a:br>
              <a:r>
                <a:rPr lang="en-US" sz="1100">
                  <a:latin typeface="Montserrat" pitchFamily="2" charset="77"/>
                </a:rPr>
                <a:t>the ground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7C7484-1EC2-2E7A-918D-F1CE678AF89E}"/>
                </a:ext>
              </a:extLst>
            </p:cNvPr>
            <p:cNvSpPr txBox="1"/>
            <p:nvPr/>
          </p:nvSpPr>
          <p:spPr>
            <a:xfrm>
              <a:off x="1408207" y="4532623"/>
              <a:ext cx="2851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Montserrat" pitchFamily="2" charset="77"/>
                </a:rPr>
                <a:t>National TCTAC </a:t>
              </a:r>
              <a:r>
                <a:rPr lang="en-US" sz="1100">
                  <a:latin typeface="Montserrat" pitchFamily="2" charset="77"/>
                </a:rPr>
                <a:t>coordinating with regional centers and partners through resource-sharing and networking opportunities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08BC62-8188-AA56-5AF8-B56B22F68DAD}"/>
                </a:ext>
              </a:extLst>
            </p:cNvPr>
            <p:cNvSpPr txBox="1"/>
            <p:nvPr/>
          </p:nvSpPr>
          <p:spPr>
            <a:xfrm>
              <a:off x="1408208" y="5435070"/>
              <a:ext cx="25470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Montserrat" pitchFamily="2" charset="77"/>
                </a:rPr>
                <a:t>Thriving Communities Network </a:t>
              </a:r>
              <a:r>
                <a:rPr lang="en-US" sz="1100">
                  <a:latin typeface="Montserrat" pitchFamily="2" charset="77"/>
                </a:rPr>
                <a:t>expanding our program's access to a range of technical assistance providers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458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J TCTAC colors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17BBE"/>
      </a:accent1>
      <a:accent2>
        <a:srgbClr val="99C3E8"/>
      </a:accent2>
      <a:accent3>
        <a:srgbClr val="4B9C45"/>
      </a:accent3>
      <a:accent4>
        <a:srgbClr val="73BE66"/>
      </a:accent4>
      <a:accent5>
        <a:srgbClr val="FFC712"/>
      </a:accent5>
      <a:accent6>
        <a:srgbClr val="828282"/>
      </a:accent6>
      <a:hlink>
        <a:srgbClr val="0562C1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D003AC440B0A4886009A9A94F14E91" ma:contentTypeVersion="18" ma:contentTypeDescription="Create a new document." ma:contentTypeScope="" ma:versionID="cee541ed221625d29b16c74b9860017a">
  <xsd:schema xmlns:xsd="http://www.w3.org/2001/XMLSchema" xmlns:xs="http://www.w3.org/2001/XMLSchema" xmlns:p="http://schemas.microsoft.com/office/2006/metadata/properties" xmlns:ns2="26b971c9-f1e5-4c86-90af-a9ce83c0af2d" xmlns:ns3="9484a0d1-52a4-4403-95e4-a73928fa3fa8" targetNamespace="http://schemas.microsoft.com/office/2006/metadata/properties" ma:root="true" ma:fieldsID="b1798632599c2082a18f654c4c9e96b0" ns2:_="" ns3:_="">
    <xsd:import namespace="26b971c9-f1e5-4c86-90af-a9ce83c0af2d"/>
    <xsd:import namespace="9484a0d1-52a4-4403-95e4-a73928fa3f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971c9-f1e5-4c86-90af-a9ce83c0a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d73b94-0eba-4d43-b2d8-ac573da01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4a0d1-52a4-4403-95e4-a73928fa3f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92f1560-c063-489d-afbf-10438d848623}" ma:internalName="TaxCatchAll" ma:showField="CatchAllData" ma:web="9484a0d1-52a4-4403-95e4-a73928fa3f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84a0d1-52a4-4403-95e4-a73928fa3fa8" xsi:nil="true"/>
    <lcf76f155ced4ddcb4097134ff3c332f xmlns="26b971c9-f1e5-4c86-90af-a9ce83c0af2d">
      <Terms xmlns="http://schemas.microsoft.com/office/infopath/2007/PartnerControls"/>
    </lcf76f155ced4ddcb4097134ff3c332f>
    <SharedWithUsers xmlns="9484a0d1-52a4-4403-95e4-a73928fa3fa8">
      <UserInfo>
        <DisplayName>Emily Sparks</DisplayName>
        <AccountId>40</AccountId>
        <AccountType/>
      </UserInfo>
      <UserInfo>
        <DisplayName>Raksha Vasudevan</DisplayName>
        <AccountId>263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8F44489-F2B2-45F5-A5EE-1BF415E15718}">
  <ds:schemaRefs>
    <ds:schemaRef ds:uri="26b971c9-f1e5-4c86-90af-a9ce83c0af2d"/>
    <ds:schemaRef ds:uri="9484a0d1-52a4-4403-95e4-a73928fa3f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E0473C-669D-4569-A77D-C13BA1E099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7CF1AD-56C3-4D77-B470-293574AC1346}">
  <ds:schemaRefs>
    <ds:schemaRef ds:uri="26b971c9-f1e5-4c86-90af-a9ce83c0af2d"/>
    <ds:schemaRef ds:uri="9484a0d1-52a4-4403-95e4-a73928fa3fa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1072</Words>
  <Application>Microsoft Office PowerPoint</Application>
  <PresentationFormat>Widescreen</PresentationFormat>
  <Paragraphs>119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Helvetica</vt:lpstr>
      <vt:lpstr>Montserrat</vt:lpstr>
      <vt:lpstr>Montserrat Light</vt:lpstr>
      <vt:lpstr>Montserrat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Background</vt:lpstr>
      <vt:lpstr>PowerPoint Presentation</vt:lpstr>
      <vt:lpstr>EJ TCTACs</vt:lpstr>
      <vt:lpstr>PowerPoint Presentation</vt:lpstr>
      <vt:lpstr>National and Regional Centers  (based on designated EPA Regions)</vt:lpstr>
      <vt:lpstr>How Nationals and Regionals Connect</vt:lpstr>
      <vt:lpstr>ICMA National TCTAC Team:  local and tribal governments </vt:lpstr>
      <vt:lpstr>EJ TCTACs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Justice Thriving Communities Technical Assistance Center</dc:title>
  <dc:creator>Dominique Dawkins</dc:creator>
  <cp:lastModifiedBy>Raksha Vasudevan</cp:lastModifiedBy>
  <cp:revision>2</cp:revision>
  <dcterms:created xsi:type="dcterms:W3CDTF">2024-03-26T15:08:08Z</dcterms:created>
  <dcterms:modified xsi:type="dcterms:W3CDTF">2024-08-06T21:17:57Z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0x01010011D003AC440B0A4886009A9A94F14E91</vt:lpwstr>
  </property>
  <property fmtid="{D5CDD505-2E9C-101B-9397-08002B2CF9AE}" pid="3" name="MediaServiceImageTags">
    <vt:lpwstr/>
  </property>
</Properties>
</file>