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Play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792">
          <p15:clr>
            <a:srgbClr val="A4A3A4"/>
          </p15:clr>
        </p15:guide>
        <p15:guide id="3" pos="6888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ArMhu/sjxg7O77eq2hFdjN2J8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792"/>
        <p:guide pos="68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3200ac81f8_0_34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33200ac81f8_0_34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33200ac81f8_0_3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200ac81f8_0_38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3200ac81f8_0_38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33200ac81f8_0_3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200ac81f8_0_3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3200ac81f8_0_3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41"/>
            <a:ext cx="12191994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3200ac81f8_0_387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3200ac81f8_0_387"/>
          <p:cNvSpPr txBox="1"/>
          <p:nvPr>
            <p:ph idx="1" type="body"/>
          </p:nvPr>
        </p:nvSpPr>
        <p:spPr>
          <a:xfrm>
            <a:off x="838200" y="1780328"/>
            <a:ext cx="10515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33200ac81f8_0_3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9635" y="407020"/>
            <a:ext cx="911067" cy="9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33200ac81f8_0_395"/>
          <p:cNvSpPr/>
          <p:nvPr/>
        </p:nvSpPr>
        <p:spPr>
          <a:xfrm>
            <a:off x="0" y="0"/>
            <a:ext cx="12192000" cy="1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3200ac81f8_0_395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33200ac81f8_0_395"/>
          <p:cNvSpPr txBox="1"/>
          <p:nvPr>
            <p:ph idx="1" type="body"/>
          </p:nvPr>
        </p:nvSpPr>
        <p:spPr>
          <a:xfrm>
            <a:off x="838200" y="1780328"/>
            <a:ext cx="10515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33200ac81f8_0_4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6475" y="2689265"/>
            <a:ext cx="4517106" cy="14794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g33200ac81f8_0_400"/>
          <p:cNvCxnSpPr/>
          <p:nvPr/>
        </p:nvCxnSpPr>
        <p:spPr>
          <a:xfrm>
            <a:off x="6139888" y="2689265"/>
            <a:ext cx="0" cy="1479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g33200ac81f8_0_400"/>
          <p:cNvSpPr/>
          <p:nvPr>
            <p:ph idx="2" type="pic"/>
          </p:nvPr>
        </p:nvSpPr>
        <p:spPr>
          <a:xfrm>
            <a:off x="6646196" y="2689265"/>
            <a:ext cx="4517100" cy="147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pos="696">
          <p15:clr>
            <a:srgbClr val="FBAE40"/>
          </p15:clr>
        </p15:guide>
        <p15:guide id="4" pos="70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838200" y="1780328"/>
            <a:ext cx="10515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838200" y="1780328"/>
            <a:ext cx="10515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3200ac81f8_0_35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33200ac81f8_0_3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5" name="Google Shape;125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>
            <p:ph idx="2" type="pic"/>
          </p:nvPr>
        </p:nvSpPr>
        <p:spPr>
          <a:xfrm>
            <a:off x="6646196" y="2689265"/>
            <a:ext cx="4517100" cy="147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3200ac81f8_0_35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33200ac81f8_0_35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33200ac81f8_0_3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3200ac81f8_0_35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33200ac81f8_0_35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33200ac81f8_0_35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33200ac81f8_0_3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200ac81f8_0_36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33200ac81f8_0_3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200ac81f8_0_36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33200ac81f8_0_36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3200ac81f8_0_3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3200ac81f8_0_36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33200ac81f8_0_3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3200ac81f8_0_37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3200ac81f8_0_37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33200ac81f8_0_37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33200ac81f8_0_37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33200ac81f8_0_3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3200ac81f8_0_37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33200ac81f8_0_3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200ac81f8_0_3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3200ac81f8_0_3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3200ac81f8_0_3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.pn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ctac.icma.org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616" l="0" r="0" t="1498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0" y="-6"/>
            <a:ext cx="5374640" cy="6858000"/>
          </a:xfrm>
          <a:prstGeom prst="rect">
            <a:avLst/>
          </a:prstGeom>
          <a:solidFill>
            <a:srgbClr val="EEEEEE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>
            <p:ph type="ctrTitle"/>
          </p:nvPr>
        </p:nvSpPr>
        <p:spPr>
          <a:xfrm>
            <a:off x="266502" y="983425"/>
            <a:ext cx="5016698" cy="17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"/>
              <a:buNone/>
            </a:pPr>
            <a:r>
              <a:rPr b="0" lang="en-US" sz="3400">
                <a:solidFill>
                  <a:srgbClr val="083C92"/>
                </a:solidFill>
                <a:latin typeface="Montserrat"/>
                <a:ea typeface="Montserrat"/>
                <a:cs typeface="Montserrat"/>
                <a:sym typeface="Montserrat"/>
              </a:rPr>
              <a:t>Funding Environmental Action at Your Local Library</a:t>
            </a:r>
            <a:endParaRPr>
              <a:solidFill>
                <a:srgbClr val="083C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366741" y="3429006"/>
            <a:ext cx="6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5B3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February 27, 2025</a:t>
            </a:r>
            <a:endParaRPr b="0" i="0" sz="1400" u="none" cap="none" strike="noStrike">
              <a:solidFill>
                <a:srgbClr val="15B3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/>
        </p:nvSpPr>
        <p:spPr>
          <a:xfrm>
            <a:off x="8512700" y="1166250"/>
            <a:ext cx="369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"/>
          <p:cNvSpPr txBox="1"/>
          <p:nvPr>
            <p:ph idx="1" type="body"/>
          </p:nvPr>
        </p:nvSpPr>
        <p:spPr>
          <a:xfrm>
            <a:off x="640075" y="2872900"/>
            <a:ext cx="40815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Medium"/>
              <a:buChar char="•"/>
            </a:pPr>
            <a:r>
              <a:rPr lang="en-US" sz="2200">
                <a:latin typeface="Montserrat Medium"/>
                <a:ea typeface="Montserrat Medium"/>
                <a:cs typeface="Montserrat Medium"/>
                <a:sym typeface="Montserrat Medium"/>
              </a:rPr>
              <a:t>Introduction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Medium"/>
              <a:buChar char="•"/>
            </a:pPr>
            <a:r>
              <a:rPr lang="en-US" sz="2200">
                <a:latin typeface="Montserrat Medium"/>
                <a:ea typeface="Montserrat Medium"/>
                <a:cs typeface="Montserrat Medium"/>
                <a:sym typeface="Montserrat Medium"/>
              </a:rPr>
              <a:t>Belfast, ME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Montserrat Medium"/>
              <a:buChar char="•"/>
            </a:pPr>
            <a:r>
              <a:rPr lang="en-US" sz="2200">
                <a:latin typeface="Montserrat Medium"/>
                <a:ea typeface="Montserrat Medium"/>
                <a:cs typeface="Montserrat Medium"/>
                <a:sym typeface="Montserrat Medium"/>
              </a:rPr>
              <a:t>Mt. Vernon, WA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Medium"/>
              <a:buChar char="•"/>
            </a:pPr>
            <a:r>
              <a:rPr lang="en-US" sz="2200">
                <a:latin typeface="Montserrat Medium"/>
                <a:ea typeface="Montserrat Medium"/>
                <a:cs typeface="Montserrat Medium"/>
                <a:sym typeface="Montserrat Medium"/>
              </a:rPr>
              <a:t>Q&amp;A 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Medium"/>
              <a:buChar char="•"/>
            </a:pPr>
            <a:r>
              <a:rPr lang="en-US" sz="2200">
                <a:latin typeface="Montserrat Medium"/>
                <a:ea typeface="Montserrat Medium"/>
                <a:cs typeface="Montserrat Medium"/>
                <a:sym typeface="Montserrat Medium"/>
              </a:rPr>
              <a:t>Next Steps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640075" y="2436065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15B38A"/>
          </a:solidFill>
          <a:ln cap="rnd" cmpd="sng" w="44450">
            <a:solidFill>
              <a:srgbClr val="15B3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539941" y="421972"/>
            <a:ext cx="10515600" cy="438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</a:pPr>
            <a:r>
              <a:rPr lang="en-US" sz="3000"/>
              <a:t>ICMA National TCTAC Team: </a:t>
            </a:r>
            <a:br>
              <a:rPr lang="en-US" sz="3000"/>
            </a:br>
            <a:r>
              <a:rPr lang="en-US" sz="3000"/>
              <a:t>Local and Tribal Governments</a:t>
            </a:r>
            <a:br>
              <a:rPr lang="en-US" sz="3000"/>
            </a:br>
            <a:endParaRPr sz="3000"/>
          </a:p>
        </p:txBody>
      </p:sp>
      <p:sp>
        <p:nvSpPr>
          <p:cNvPr id="176" name="Google Shape;176;p14"/>
          <p:cNvSpPr txBox="1"/>
          <p:nvPr/>
        </p:nvSpPr>
        <p:spPr>
          <a:xfrm>
            <a:off x="641067" y="1610719"/>
            <a:ext cx="5580011" cy="45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Well-established relationships with local government officials, practitioners, and tribal leaders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 history of working with small (urban and rural) communities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Experience with federal grant processes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Experience with grant review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Extensive experience delivering technical assistance in the form of workshops, peer networks, and one-to-one support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748" y="3165396"/>
            <a:ext cx="2683702" cy="141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5753" y="1383306"/>
            <a:ext cx="1848035" cy="184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5748" y="4689975"/>
            <a:ext cx="2787319" cy="104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5752" y="5820035"/>
            <a:ext cx="3778021" cy="685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etter on a black background&#10;&#10;Description automatically generated" id="181" name="Google Shape;18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5750" y="450000"/>
            <a:ext cx="2441800" cy="7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 txBox="1"/>
          <p:nvPr/>
        </p:nvSpPr>
        <p:spPr>
          <a:xfrm>
            <a:off x="9615863" y="1824291"/>
            <a:ext cx="6972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539941" y="421972"/>
            <a:ext cx="10515600" cy="939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</a:pPr>
            <a:r>
              <a:rPr lang="en-US" sz="3000"/>
              <a:t>ICMA National TCTAC Team: </a:t>
            </a:r>
            <a:br>
              <a:rPr lang="en-US" sz="3000"/>
            </a:br>
            <a:r>
              <a:rPr lang="en-US" sz="3000"/>
              <a:t>Resources</a:t>
            </a:r>
            <a:br>
              <a:rPr lang="en-US" sz="3000"/>
            </a:br>
            <a:endParaRPr sz="3000"/>
          </a:p>
        </p:txBody>
      </p:sp>
      <p:sp>
        <p:nvSpPr>
          <p:cNvPr id="190" name="Google Shape;190;p6"/>
          <p:cNvSpPr txBox="1"/>
          <p:nvPr/>
        </p:nvSpPr>
        <p:spPr>
          <a:xfrm>
            <a:off x="9615863" y="1824291"/>
            <a:ext cx="6972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puzzle piece on top of a dollar bill&#10;&#10;Description automatically generated" id="192" name="Google Shape;192;p6"/>
          <p:cNvPicPr preferRelativeResize="0"/>
          <p:nvPr/>
        </p:nvPicPr>
        <p:blipFill rotWithShape="1">
          <a:blip r:embed="rId4">
            <a:alphaModFix/>
          </a:blip>
          <a:srcRect b="1334" l="1231" r="653" t="1629"/>
          <a:stretch/>
        </p:blipFill>
        <p:spPr>
          <a:xfrm>
            <a:off x="6847839" y="101600"/>
            <a:ext cx="5191761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539941" y="421972"/>
            <a:ext cx="10515600" cy="939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</a:pPr>
            <a:r>
              <a:rPr lang="en-US" sz="3000"/>
              <a:t>One immediate opportunity – due tomorrow!</a:t>
            </a:r>
            <a:endParaRPr sz="3000"/>
          </a:p>
        </p:txBody>
      </p:sp>
      <p:sp>
        <p:nvSpPr>
          <p:cNvPr id="199" name="Google Shape;199;p7"/>
          <p:cNvSpPr txBox="1"/>
          <p:nvPr/>
        </p:nvSpPr>
        <p:spPr>
          <a:xfrm>
            <a:off x="9615863" y="1824291"/>
            <a:ext cx="6972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5 PUTM Graphic" id="201" name="Google Shape;2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6479" y="1476044"/>
            <a:ext cx="7387821" cy="415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616" l="0" r="0" t="1498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0" y="-6"/>
            <a:ext cx="5374640" cy="6858000"/>
          </a:xfrm>
          <a:prstGeom prst="rect">
            <a:avLst/>
          </a:prstGeom>
          <a:solidFill>
            <a:srgbClr val="EEEEEE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>
            <p:ph type="ctrTitle"/>
          </p:nvPr>
        </p:nvSpPr>
        <p:spPr>
          <a:xfrm>
            <a:off x="266502" y="983425"/>
            <a:ext cx="5016698" cy="17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"/>
              <a:buNone/>
            </a:pPr>
            <a:r>
              <a:rPr b="0" lang="en-US" sz="3400">
                <a:solidFill>
                  <a:srgbClr val="083C92"/>
                </a:solidFill>
                <a:latin typeface="Montserrat"/>
                <a:ea typeface="Montserrat"/>
                <a:cs typeface="Montserrat"/>
                <a:sym typeface="Montserrat"/>
              </a:rPr>
              <a:t>Funding Environmental Action at Your Local Library</a:t>
            </a:r>
            <a:endParaRPr>
              <a:solidFill>
                <a:srgbClr val="083C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366741" y="3429006"/>
            <a:ext cx="6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5B3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February 27, 2025</a:t>
            </a:r>
            <a:endParaRPr b="0" i="0" sz="1400" u="none" cap="none" strike="noStrike">
              <a:solidFill>
                <a:srgbClr val="15B3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8512700" y="1166250"/>
            <a:ext cx="369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earing glasses and a black jacket&#10;&#10;Description automatically generated" id="218" name="Google Shape;218;p4"/>
          <p:cNvPicPr preferRelativeResize="0"/>
          <p:nvPr/>
        </p:nvPicPr>
        <p:blipFill rotWithShape="1">
          <a:blip r:embed="rId3">
            <a:alphaModFix/>
          </a:blip>
          <a:srcRect b="38878" l="14078" r="13752" t="5853"/>
          <a:stretch/>
        </p:blipFill>
        <p:spPr>
          <a:xfrm>
            <a:off x="9100661" y="2018169"/>
            <a:ext cx="2433601" cy="2484905"/>
          </a:xfrm>
          <a:prstGeom prst="ellipse">
            <a:avLst/>
          </a:prstGeom>
          <a:noFill/>
          <a:ln cap="flat" cmpd="sng" w="9525">
            <a:solidFill>
              <a:srgbClr val="29437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erson smiling at the camera&#10;&#10;Description automatically generated" id="219" name="Google Shape;219;p4"/>
          <p:cNvPicPr preferRelativeResize="0"/>
          <p:nvPr/>
        </p:nvPicPr>
        <p:blipFill rotWithShape="1">
          <a:blip r:embed="rId4">
            <a:alphaModFix/>
          </a:blip>
          <a:srcRect b="24286" l="542" r="57145" t="18107"/>
          <a:stretch/>
        </p:blipFill>
        <p:spPr>
          <a:xfrm>
            <a:off x="4969429" y="2018169"/>
            <a:ext cx="2433601" cy="2484905"/>
          </a:xfrm>
          <a:prstGeom prst="ellipse">
            <a:avLst/>
          </a:prstGeom>
          <a:noFill/>
          <a:ln cap="flat" cmpd="sng" w="9525">
            <a:solidFill>
              <a:srgbClr val="29437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4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Our Speakers</a:t>
            </a:r>
            <a:endParaRPr/>
          </a:p>
        </p:txBody>
      </p:sp>
      <p:sp>
        <p:nvSpPr>
          <p:cNvPr id="221" name="Google Shape;221;p4"/>
          <p:cNvSpPr txBox="1"/>
          <p:nvPr/>
        </p:nvSpPr>
        <p:spPr>
          <a:xfrm>
            <a:off x="4250180" y="4634736"/>
            <a:ext cx="38721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Sarah Kirn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Participatory Science Strategist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Gulf of Maine Research Institute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109359" y="4639125"/>
            <a:ext cx="364744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Brenda Harrington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Assistant Director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Belfast Free Library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8885819" y="4634735"/>
            <a:ext cx="27462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Jill Boudreau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Mayor Emerita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Mount Vernon, WA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front of a fence&#10;&#10;Description automatically generated" id="225" name="Google Shape;225;p4"/>
          <p:cNvPicPr preferRelativeResize="0"/>
          <p:nvPr/>
        </p:nvPicPr>
        <p:blipFill rotWithShape="1">
          <a:blip r:embed="rId6">
            <a:alphaModFix/>
          </a:blip>
          <a:srcRect b="59118" l="27864" r="31535" t="7148"/>
          <a:stretch/>
        </p:blipFill>
        <p:spPr>
          <a:xfrm>
            <a:off x="716278" y="2018168"/>
            <a:ext cx="2433601" cy="2484905"/>
          </a:xfrm>
          <a:prstGeom prst="ellipse">
            <a:avLst/>
          </a:prstGeom>
          <a:noFill/>
          <a:ln cap="flat" cmpd="sng" w="12700">
            <a:solidFill>
              <a:srgbClr val="29437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838200" y="1035879"/>
            <a:ext cx="10515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/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838200" y="1780328"/>
            <a:ext cx="105156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Look out for our follow up email!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Sign up for Technical Assistance: </a:t>
            </a:r>
            <a:r>
              <a:rPr lang="en-US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https://tctac.icma.org/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Sign up for our next webinar in March: </a:t>
            </a:r>
            <a:r>
              <a:rPr b="1" lang="en-US">
                <a:solidFill>
                  <a:srgbClr val="15B38A"/>
                </a:solidFill>
              </a:rPr>
              <a:t>How to Meaningfully Engage with Community Stakeholders</a:t>
            </a:r>
            <a:endParaRPr b="1">
              <a:solidFill>
                <a:srgbClr val="15B38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3" name="Google Shape;2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99" y="5971075"/>
            <a:ext cx="4411900" cy="5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/>
        </p:nvSpPr>
        <p:spPr>
          <a:xfrm>
            <a:off x="874378" y="347403"/>
            <a:ext cx="107613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Thank you!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>
            <p:ph type="title"/>
          </p:nvPr>
        </p:nvSpPr>
        <p:spPr>
          <a:xfrm>
            <a:off x="360680" y="2589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B38A"/>
              </a:buClr>
              <a:buSzPts val="6000"/>
              <a:buFont typeface="Montserrat"/>
              <a:buNone/>
            </a:pPr>
            <a:r>
              <a:rPr b="1" lang="en-US" sz="6000">
                <a:solidFill>
                  <a:srgbClr val="15B38A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/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196" y="3766726"/>
            <a:ext cx="2147059" cy="113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3833" y="2352026"/>
            <a:ext cx="1478495" cy="147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5748" y="4898715"/>
            <a:ext cx="2229957" cy="83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5752" y="5957096"/>
            <a:ext cx="3022555" cy="548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etter on a black background&#10;&#10;Description automatically generated" id="245" name="Google Shape;24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3833" y="1620815"/>
            <a:ext cx="1953529" cy="629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9"/>
          <p:cNvCxnSpPr/>
          <p:nvPr/>
        </p:nvCxnSpPr>
        <p:spPr>
          <a:xfrm>
            <a:off x="6268720" y="1620815"/>
            <a:ext cx="0" cy="4790145"/>
          </a:xfrm>
          <a:prstGeom prst="straightConnector1">
            <a:avLst/>
          </a:prstGeom>
          <a:noFill/>
          <a:ln cap="flat" cmpd="sng" w="19050">
            <a:solidFill>
              <a:srgbClr val="29437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8097" y="3475422"/>
            <a:ext cx="5355184" cy="71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2024-03-26T15:08:08Z</dcterms:created>
  <dc:creator>Dominique Dawkins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0x01010011D003AC440B0A4886009A9A94F14E91</vt:lpwstr>
  </property>
  <property fmtid="{D5CDD505-2E9C-101B-9397-08002B2CF9AE}" pid="3" name="MediaServiceImageTags">
    <vt:lpwstr/>
  </property>
</Properties>
</file>